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  <p:sldMasterId id="2147483776" r:id="rId2"/>
  </p:sldMasterIdLst>
  <p:notesMasterIdLst>
    <p:notesMasterId r:id="rId33"/>
  </p:notesMasterIdLst>
  <p:sldIdLst>
    <p:sldId id="256" r:id="rId3"/>
    <p:sldId id="257" r:id="rId4"/>
    <p:sldId id="821" r:id="rId5"/>
    <p:sldId id="822" r:id="rId6"/>
    <p:sldId id="823" r:id="rId7"/>
    <p:sldId id="824" r:id="rId8"/>
    <p:sldId id="825" r:id="rId9"/>
    <p:sldId id="826" r:id="rId10"/>
    <p:sldId id="828" r:id="rId11"/>
    <p:sldId id="832" r:id="rId12"/>
    <p:sldId id="827" r:id="rId13"/>
    <p:sldId id="829" r:id="rId14"/>
    <p:sldId id="830" r:id="rId15"/>
    <p:sldId id="831" r:id="rId16"/>
    <p:sldId id="833" r:id="rId17"/>
    <p:sldId id="834" r:id="rId18"/>
    <p:sldId id="835" r:id="rId19"/>
    <p:sldId id="836" r:id="rId20"/>
    <p:sldId id="837" r:id="rId21"/>
    <p:sldId id="844" r:id="rId22"/>
    <p:sldId id="838" r:id="rId23"/>
    <p:sldId id="840" r:id="rId24"/>
    <p:sldId id="841" r:id="rId25"/>
    <p:sldId id="842" r:id="rId26"/>
    <p:sldId id="839" r:id="rId27"/>
    <p:sldId id="843" r:id="rId28"/>
    <p:sldId id="848" r:id="rId29"/>
    <p:sldId id="845" r:id="rId30"/>
    <p:sldId id="846" r:id="rId31"/>
    <p:sldId id="799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9" autoAdjust="0"/>
    <p:restoredTop sz="94666"/>
  </p:normalViewPr>
  <p:slideViewPr>
    <p:cSldViewPr snapToGrid="0">
      <p:cViewPr varScale="1">
        <p:scale>
          <a:sx n="142" d="100"/>
          <a:sy n="142" d="100"/>
        </p:scale>
        <p:origin x="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587AD-9BCD-4F57-9E15-2BDAF59E8C1F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D0AA6-7CE0-44F7-860F-22C7FAE98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D0AA6-7CE0-44F7-860F-22C7FAE986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86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D0AA6-7CE0-44F7-860F-22C7FAE9860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4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D0AA6-7CE0-44F7-860F-22C7FAE986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39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D0AA6-7CE0-44F7-860F-22C7FAE986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3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D0AA6-7CE0-44F7-860F-22C7FAE9860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5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60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9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58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29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2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8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5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9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54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1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04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90DE0-8881-4B8C-950D-B3566A887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78F9E-A925-4B93-AB04-F9267EAAC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C81C3-AB25-4921-B33C-0CB534DD1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57E2C-98A0-44EF-A6BC-68167072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33E89-C792-45F7-995F-5FB84312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172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5080-E22D-4B6A-B121-32F01F9E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672CA-FA3E-44F1-B094-5CC4D2DFF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41C69-5F20-472F-86C4-42893979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8B98B-FF57-4623-BF59-6C0E0767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80EAE-207B-413B-A08B-C14AB656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523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E1E4-83E6-41AA-98F6-2C73481EA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CD2A4-B403-49B8-916C-6635F71DF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75B7E-5EDD-4EF3-9A51-D34660015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C5700-9F4A-48B2-B393-A0CFD348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21235-BA6F-4559-BD58-D9549813F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4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995F-4834-4D85-8C84-0F6BBA131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2ABDE-C266-454C-A2D6-EB465ADB3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4F3CE-6DE0-4350-8C3E-2F8BF2D87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8B2CF-94B7-484D-B38C-B8C493F8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0BF37-F26B-4ACB-A4BA-46676BD4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1869E-7A7E-4D2E-B4B2-40C119F5D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9EE67-6936-44FB-96BD-BBBDE153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03EB3-A8FF-4011-9C32-DA3C384AC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ABA60-9387-4791-B4A4-CC7AC9337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8B384D-2265-48B1-8A41-EBF2BA2F4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D33527-DA64-4542-A445-89055733C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D0C6B-E58F-4625-B5AE-0F7965C4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00BFDC-EBE4-4ECF-B2C8-2A706E95E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B48C54-C6FD-42D8-B12D-381126802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91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2F2F0-8AFE-4552-B5BC-9BEF2B79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558A5-E87A-4116-8C7E-E031F717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E17C6-BBCA-4B18-8548-7CC8093B9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CA4F1-FB64-434A-BBA5-F8DC1B8E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59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6814B-5486-47F2-A706-EECC1E046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32F57-59BB-4C53-9CF6-1BE10270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565DE-2415-4B34-8908-DC4CCDC8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46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0F8BB-FEBC-4ACB-8ED1-4E6E45AB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118D0-2FE7-4C68-BF83-1FDBCBF38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B90F-099E-4E8A-BCE9-0B5816C73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98EE3F-A8B6-4299-BFD8-B0CBD83D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4F551-9C96-4FB2-B1FF-524FE8C8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43E91-036A-4707-831D-853B0807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56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2F818-20E4-42E6-9561-814635EB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589C93-5DA2-4899-92E1-8D2D7B8FB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16EAC-B19A-4D47-BA98-14E31748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5BBD7-C715-45EA-AE5A-733E426BA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14D74-8487-4EA7-BB7B-C6B7C379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BB889-DC0C-48A5-85DE-A562DD37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11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2CC3-D0E7-443C-9B3C-386433D5F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92B53-22F8-4500-9F38-853F6F332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A322D-D006-4194-ABAE-7366CAE2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44BB1-0A75-4669-9492-821DD9786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FFA83-8D68-4595-9F35-F3CFBDA5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82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62243-9460-4D30-AA63-1A01A8C44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22576-D99D-441E-AB8D-44E7D406E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38ADE-504B-4AD6-B88A-78944F28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A2084-9198-4E40-A706-472B6BF99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C1FA0-B65E-479F-AF25-B754C5BD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1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60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A47077-1F2B-482F-9B24-848BDAEC2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7820F-3E91-4A3D-80FB-6DB36AAEE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EE096-FCDE-4000-83CB-656E3F190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2FADB-2754-4EFE-A939-37D24EF05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D34E-CB56-4D3A-B609-421ACDEF3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3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01E60-E059-4E43-8832-EA137028D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460" y="1502349"/>
            <a:ext cx="10909073" cy="19207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700" dirty="0"/>
              <a:t>Di</a:t>
            </a:r>
            <a:r>
              <a:rPr lang="en-US" altLang="zh-CN" sz="4700" dirty="0"/>
              <a:t>ff</a:t>
            </a:r>
            <a:r>
              <a:rPr lang="en-US" sz="4700" dirty="0"/>
              <a:t>erential Privacy in Personalized Pricing with</a:t>
            </a:r>
            <a:br>
              <a:rPr lang="en-US" sz="4700" dirty="0"/>
            </a:br>
            <a:r>
              <a:rPr lang="en-US" sz="4700" dirty="0"/>
              <a:t>Nonparametric Demand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7F69C-58D7-40F3-9C9F-24D0A7BF1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4512" y="4395275"/>
            <a:ext cx="9622971" cy="1920750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Xi Chen</a:t>
            </a:r>
          </a:p>
          <a:p>
            <a:pPr algn="ctr">
              <a:lnSpc>
                <a:spcPct val="90000"/>
              </a:lnSpc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Leonard N. Stern School of Business, New York University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Sentao Miao</a:t>
            </a:r>
          </a:p>
          <a:p>
            <a:pPr algn="ctr">
              <a:lnSpc>
                <a:spcPct val="90000"/>
              </a:lnSpc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Desautels Faculty of Management, McGill University</a:t>
            </a:r>
          </a:p>
          <a:p>
            <a:pPr algn="ctr">
              <a:lnSpc>
                <a:spcPct val="90000"/>
              </a:lnSpc>
            </a:pPr>
            <a:r>
              <a:rPr lang="en-US" sz="1100" b="1" dirty="0" err="1">
                <a:solidFill>
                  <a:srgbClr val="0070C0"/>
                </a:solidFill>
              </a:rPr>
              <a:t>Yining</a:t>
            </a:r>
            <a:r>
              <a:rPr lang="en-US" sz="1100" b="1" dirty="0">
                <a:solidFill>
                  <a:srgbClr val="0070C0"/>
                </a:solidFill>
              </a:rPr>
              <a:t> </a:t>
            </a:r>
            <a:r>
              <a:rPr lang="en-US" sz="1100" b="1" dirty="0" err="1">
                <a:solidFill>
                  <a:srgbClr val="0070C0"/>
                </a:solidFill>
              </a:rPr>
              <a:t>wANG</a:t>
            </a:r>
            <a:endParaRPr lang="en-US" sz="1100" b="1" dirty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rgbClr val="0070C0"/>
                </a:solidFill>
              </a:rPr>
              <a:t>Naveen Jindal School of Management, University of Texas At Dallas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3D758D-873E-4100-80FE-EDD1C765E404}"/>
              </a:ext>
            </a:extLst>
          </p:cNvPr>
          <p:cNvSpPr txBox="1"/>
          <p:nvPr/>
        </p:nvSpPr>
        <p:spPr>
          <a:xfrm>
            <a:off x="3233688" y="6441672"/>
            <a:ext cx="6094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Link: https://papers.ssrn.com/sol3/papers.cfm?abstract_id=3919807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B46CC3-BF40-F279-297C-D7CBB4A52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89" y="439890"/>
            <a:ext cx="5660222" cy="13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90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Personalized data-driven decision making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43DB3EF7-1ACC-4E33-BFD8-EF6D34D5C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60" y="1497003"/>
            <a:ext cx="10252652" cy="24169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030C50-19E3-4166-80E8-907B31A294A6}"/>
              </a:ext>
            </a:extLst>
          </p:cNvPr>
          <p:cNvSpPr txBox="1"/>
          <p:nvPr/>
        </p:nvSpPr>
        <p:spPr>
          <a:xfrm>
            <a:off x="723860" y="4254632"/>
            <a:ext cx="10781599" cy="3626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Classical</a:t>
            </a:r>
            <a:r>
              <a:rPr lang="en-US" sz="2000" dirty="0"/>
              <a:t> decision-making process: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512D5C-91F5-4C38-8E18-2BD53BA30E62}"/>
              </a:ext>
            </a:extLst>
          </p:cNvPr>
          <p:cNvGrpSpPr/>
          <p:nvPr/>
        </p:nvGrpSpPr>
        <p:grpSpPr>
          <a:xfrm>
            <a:off x="2707958" y="5200618"/>
            <a:ext cx="6776082" cy="646332"/>
            <a:chOff x="2281560" y="5188101"/>
            <a:chExt cx="6776082" cy="646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5F1351-C9FC-41B0-B920-66F2629AA97E}"/>
                </a:ext>
              </a:extLst>
            </p:cNvPr>
            <p:cNvSpPr txBox="1"/>
            <p:nvPr/>
          </p:nvSpPr>
          <p:spPr>
            <a:xfrm>
              <a:off x="2281560" y="5326602"/>
              <a:ext cx="1106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User Data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7C01EB-C17B-40B1-A7D0-3C8EA73B0570}"/>
                </a:ext>
              </a:extLst>
            </p:cNvPr>
            <p:cNvSpPr txBox="1"/>
            <p:nvPr/>
          </p:nvSpPr>
          <p:spPr>
            <a:xfrm>
              <a:off x="4609279" y="5188102"/>
              <a:ext cx="13943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Estimation &amp;</a:t>
              </a:r>
            </a:p>
            <a:p>
              <a:r>
                <a:rPr lang="en-US" dirty="0"/>
                <a:t>Optimization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69AADA-86E7-45AA-81B3-2C56FC86000E}"/>
                </a:ext>
              </a:extLst>
            </p:cNvPr>
            <p:cNvSpPr txBox="1"/>
            <p:nvPr/>
          </p:nvSpPr>
          <p:spPr>
            <a:xfrm>
              <a:off x="7225089" y="5188101"/>
              <a:ext cx="18325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Decision to each </a:t>
              </a:r>
            </a:p>
            <a:p>
              <a:r>
                <a:rPr lang="en-US" dirty="0"/>
                <a:t>arriving customer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87E9C87-0847-470C-8611-5F162E509F8C}"/>
                </a:ext>
              </a:extLst>
            </p:cNvPr>
            <p:cNvCxnSpPr>
              <a:stCxn id="9" idx="3"/>
              <a:endCxn id="10" idx="1"/>
            </p:cNvCxnSpPr>
            <p:nvPr/>
          </p:nvCxnSpPr>
          <p:spPr>
            <a:xfrm>
              <a:off x="3387825" y="5511268"/>
              <a:ext cx="122145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9C28D10-7A45-4D61-B81D-A9AC5B1CBE9D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 flipV="1">
              <a:off x="6003635" y="5511267"/>
              <a:ext cx="1221454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624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Classical decision-making process does not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preserve privacy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512D5C-91F5-4C38-8E18-2BD53BA30E62}"/>
              </a:ext>
            </a:extLst>
          </p:cNvPr>
          <p:cNvGrpSpPr/>
          <p:nvPr/>
        </p:nvGrpSpPr>
        <p:grpSpPr>
          <a:xfrm>
            <a:off x="2841123" y="2794769"/>
            <a:ext cx="6776082" cy="646332"/>
            <a:chOff x="2281560" y="5188101"/>
            <a:chExt cx="6776082" cy="646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5F1351-C9FC-41B0-B920-66F2629AA97E}"/>
                </a:ext>
              </a:extLst>
            </p:cNvPr>
            <p:cNvSpPr txBox="1"/>
            <p:nvPr/>
          </p:nvSpPr>
          <p:spPr>
            <a:xfrm>
              <a:off x="2281560" y="5326602"/>
              <a:ext cx="1106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User Data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7C01EB-C17B-40B1-A7D0-3C8EA73B0570}"/>
                </a:ext>
              </a:extLst>
            </p:cNvPr>
            <p:cNvSpPr txBox="1"/>
            <p:nvPr/>
          </p:nvSpPr>
          <p:spPr>
            <a:xfrm>
              <a:off x="4609279" y="5188102"/>
              <a:ext cx="13943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Estimation &amp;</a:t>
              </a:r>
            </a:p>
            <a:p>
              <a:r>
                <a:rPr lang="en-US" dirty="0"/>
                <a:t>Optimization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69AADA-86E7-45AA-81B3-2C56FC86000E}"/>
                </a:ext>
              </a:extLst>
            </p:cNvPr>
            <p:cNvSpPr txBox="1"/>
            <p:nvPr/>
          </p:nvSpPr>
          <p:spPr>
            <a:xfrm>
              <a:off x="7225089" y="5188101"/>
              <a:ext cx="18325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Decision to each </a:t>
              </a:r>
            </a:p>
            <a:p>
              <a:r>
                <a:rPr lang="en-US" dirty="0"/>
                <a:t>arriving customer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87E9C87-0847-470C-8611-5F162E509F8C}"/>
                </a:ext>
              </a:extLst>
            </p:cNvPr>
            <p:cNvCxnSpPr>
              <a:stCxn id="9" idx="3"/>
              <a:endCxn id="10" idx="1"/>
            </p:cNvCxnSpPr>
            <p:nvPr/>
          </p:nvCxnSpPr>
          <p:spPr>
            <a:xfrm>
              <a:off x="3387825" y="5511268"/>
              <a:ext cx="122145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9C28D10-7A45-4D61-B81D-A9AC5B1CBE9D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 flipV="1">
              <a:off x="6003635" y="5511267"/>
              <a:ext cx="1221454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5E1AB30-6485-48EE-A1E8-E99EC5B62EEB}"/>
              </a:ext>
            </a:extLst>
          </p:cNvPr>
          <p:cNvSpPr/>
          <p:nvPr/>
        </p:nvSpPr>
        <p:spPr>
          <a:xfrm>
            <a:off x="1997476" y="2601156"/>
            <a:ext cx="8194089" cy="107419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BF254-12F3-4273-A4E5-77723F002B6A}"/>
              </a:ext>
            </a:extLst>
          </p:cNvPr>
          <p:cNvSpPr txBox="1"/>
          <p:nvPr/>
        </p:nvSpPr>
        <p:spPr>
          <a:xfrm>
            <a:off x="7998781" y="2155018"/>
            <a:ext cx="204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Black-box algorithm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2CB06-F981-4AE5-BC7B-25BFF70679FD}"/>
              </a:ext>
            </a:extLst>
          </p:cNvPr>
          <p:cNvSpPr txBox="1"/>
          <p:nvPr/>
        </p:nvSpPr>
        <p:spPr>
          <a:xfrm>
            <a:off x="2137083" y="3244762"/>
            <a:ext cx="25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(sensitive historical data)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8DEDEB-448E-4588-AD30-01B3FEF79525}"/>
              </a:ext>
            </a:extLst>
          </p:cNvPr>
          <p:cNvGrpSpPr/>
          <p:nvPr/>
        </p:nvGrpSpPr>
        <p:grpSpPr>
          <a:xfrm>
            <a:off x="8272581" y="3441100"/>
            <a:ext cx="1918984" cy="1498683"/>
            <a:chOff x="8272581" y="2899563"/>
            <a:chExt cx="1918984" cy="1498683"/>
          </a:xfrm>
        </p:grpSpPr>
        <p:pic>
          <p:nvPicPr>
            <p:cNvPr id="1028" name="Picture 4" descr="Hacker Icon or Logo Isolated Sign Symbol Vector Illustration Stock Vector -  Illustration of hacking, hack: 186761177">
              <a:extLst>
                <a:ext uri="{FF2B5EF4-FFF2-40B4-BE49-F238E27FC236}">
                  <a16:creationId xmlns:a16="http://schemas.microsoft.com/office/drawing/2014/main" id="{42302D25-6EBD-43E3-9C90-414055C86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581" y="3541552"/>
              <a:ext cx="856694" cy="856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0C35F85-C4B1-4C3C-91F9-166979E90A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87365" y="2899563"/>
              <a:ext cx="1" cy="641989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7879F2D-87F5-487B-A03C-E59FC53C4C64}"/>
                </a:ext>
              </a:extLst>
            </p:cNvPr>
            <p:cNvSpPr txBox="1"/>
            <p:nvPr/>
          </p:nvSpPr>
          <p:spPr>
            <a:xfrm>
              <a:off x="8862162" y="3327430"/>
              <a:ext cx="1329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Attacker pretends </a:t>
              </a:r>
            </a:p>
            <a:p>
              <a:r>
                <a:rPr lang="en-US" sz="1200" dirty="0"/>
                <a:t>to be a customer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971496-B338-4B7F-A0D4-638A7F61E2CF}"/>
              </a:ext>
            </a:extLst>
          </p:cNvPr>
          <p:cNvGrpSpPr/>
          <p:nvPr/>
        </p:nvGrpSpPr>
        <p:grpSpPr>
          <a:xfrm>
            <a:off x="6719487" y="3482026"/>
            <a:ext cx="1778949" cy="855787"/>
            <a:chOff x="6719487" y="2940489"/>
            <a:chExt cx="1778949" cy="85578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0E210D9-3678-49C6-9350-014F25DF5733}"/>
                </a:ext>
              </a:extLst>
            </p:cNvPr>
            <p:cNvCxnSpPr>
              <a:cxnSpLocks/>
            </p:cNvCxnSpPr>
            <p:nvPr/>
          </p:nvCxnSpPr>
          <p:spPr>
            <a:xfrm>
              <a:off x="8495930" y="2940489"/>
              <a:ext cx="0" cy="61777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635980-D691-4E74-90E4-2F41BCE083C1}"/>
                </a:ext>
              </a:extLst>
            </p:cNvPr>
            <p:cNvSpPr txBox="1"/>
            <p:nvPr/>
          </p:nvSpPr>
          <p:spPr>
            <a:xfrm>
              <a:off x="6719487" y="3334611"/>
              <a:ext cx="17789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Algorithm return a policy </a:t>
              </a:r>
            </a:p>
            <a:p>
              <a:r>
                <a:rPr lang="en-US" sz="1200" dirty="0"/>
                <a:t>based on </a:t>
              </a:r>
              <a:r>
                <a:rPr lang="en-US" sz="1200" b="1" dirty="0"/>
                <a:t>historical data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3E8142-802C-4501-B892-096E0378352B}"/>
              </a:ext>
            </a:extLst>
          </p:cNvPr>
          <p:cNvGrpSpPr/>
          <p:nvPr/>
        </p:nvGrpSpPr>
        <p:grpSpPr>
          <a:xfrm>
            <a:off x="3394255" y="3756137"/>
            <a:ext cx="4878326" cy="1229812"/>
            <a:chOff x="3394255" y="3214600"/>
            <a:chExt cx="4878326" cy="1229812"/>
          </a:xfrm>
        </p:grpSpPr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760A2BD2-BDF1-4CAD-BD0B-B46E8D9481A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94255" y="3214600"/>
              <a:ext cx="4878326" cy="897342"/>
            </a:xfrm>
            <a:prstGeom prst="bentConnector2">
              <a:avLst/>
            </a:prstGeom>
            <a:ln w="19050"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6B6A376-336B-4251-8740-0AC692B28367}"/>
                </a:ext>
              </a:extLst>
            </p:cNvPr>
            <p:cNvSpPr txBox="1"/>
            <p:nvPr/>
          </p:nvSpPr>
          <p:spPr>
            <a:xfrm>
              <a:off x="5089635" y="4167413"/>
              <a:ext cx="19984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Attacker infers historical data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4433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Various methods of privacy attack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102ED0-6DDA-45F4-9D79-7E3C9346BB09}"/>
              </a:ext>
            </a:extLst>
          </p:cNvPr>
          <p:cNvSpPr txBox="1"/>
          <p:nvPr/>
        </p:nvSpPr>
        <p:spPr>
          <a:xfrm>
            <a:off x="821515" y="1651884"/>
            <a:ext cx="4629374" cy="329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M</a:t>
            </a:r>
            <a:r>
              <a:rPr lang="en-US" altLang="zh-CN" sz="1800" b="1" dirty="0"/>
              <a:t>odel Inversion: </a:t>
            </a:r>
            <a:r>
              <a:rPr lang="en-US" altLang="zh-CN" sz="1800" dirty="0"/>
              <a:t>use output of the algorithm to recover customer’s data (i.e., input) (</a:t>
            </a:r>
            <a:r>
              <a:rPr lang="en-US" altLang="zh-CN" sz="1800" dirty="0" err="1"/>
              <a:t>Fredrikson</a:t>
            </a:r>
            <a:r>
              <a:rPr lang="en-US" altLang="zh-CN" sz="1800" dirty="0"/>
              <a:t> et. al. 2014)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Membership </a:t>
            </a:r>
            <a:r>
              <a:rPr lang="en-US" b="1" dirty="0"/>
              <a:t>Inference</a:t>
            </a:r>
            <a:r>
              <a:rPr lang="en-US" dirty="0"/>
              <a:t>: from the output to infer whether a specific person is in the dataset (Shokri et. al. 2017)</a:t>
            </a:r>
            <a:endParaRPr lang="en-US" sz="1800" dirty="0"/>
          </a:p>
        </p:txBody>
      </p:sp>
      <p:pic>
        <p:nvPicPr>
          <p:cNvPr id="8" name="Picture 7" descr="A picture containing text, person, posing&#10;&#10;Description automatically generated">
            <a:extLst>
              <a:ext uri="{FF2B5EF4-FFF2-40B4-BE49-F238E27FC236}">
                <a16:creationId xmlns:a16="http://schemas.microsoft.com/office/drawing/2014/main" id="{74FB83AC-89C9-487C-8E5C-E685D4C31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001" y="1331755"/>
            <a:ext cx="3403102" cy="1747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E4AD64-0230-4F56-BEC2-32BCFBA0F73A}"/>
              </a:ext>
            </a:extLst>
          </p:cNvPr>
          <p:cNvSpPr txBox="1"/>
          <p:nvPr/>
        </p:nvSpPr>
        <p:spPr>
          <a:xfrm>
            <a:off x="6406387" y="3141472"/>
            <a:ext cx="5533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Recovered from model inversion attack (left) and the actual image (right) </a:t>
            </a:r>
          </a:p>
          <a:p>
            <a:r>
              <a:rPr lang="en-US" sz="1400" dirty="0"/>
              <a:t>(</a:t>
            </a:r>
            <a:r>
              <a:rPr lang="en-US" altLang="zh-CN" sz="1400" dirty="0" err="1"/>
              <a:t>Fredrikson</a:t>
            </a:r>
            <a:r>
              <a:rPr lang="en-US" altLang="zh-CN" sz="1400" dirty="0"/>
              <a:t> et. al. 2015</a:t>
            </a:r>
            <a:r>
              <a:rPr lang="en-US" sz="1400" dirty="0"/>
              <a:t>)</a:t>
            </a:r>
          </a:p>
        </p:txBody>
      </p:sp>
      <p:pic>
        <p:nvPicPr>
          <p:cNvPr id="2050" name="Picture 2" descr="Membership Inference Attacks On Neural Networks | by Lucas Tindall | Gab41">
            <a:extLst>
              <a:ext uri="{FF2B5EF4-FFF2-40B4-BE49-F238E27FC236}">
                <a16:creationId xmlns:a16="http://schemas.microsoft.com/office/drawing/2014/main" id="{F593A08A-6953-4815-8B52-AEFF871B0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387" y="4083180"/>
            <a:ext cx="5539932" cy="148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25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Growing public concern about data privacy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 descr="Americans and Privacy: Concerned, Confused and Feeling Lack of Control Over  Their Personal Information | Pew Research Center">
            <a:extLst>
              <a:ext uri="{FF2B5EF4-FFF2-40B4-BE49-F238E27FC236}">
                <a16:creationId xmlns:a16="http://schemas.microsoft.com/office/drawing/2014/main" id="{77931947-2D2A-4121-BAE6-FCE3A90FC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160" y="1651884"/>
            <a:ext cx="3751959" cy="427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86F267-55F3-4225-BE4D-C93E4AE06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480" y="1587524"/>
            <a:ext cx="4715479" cy="2414382"/>
          </a:xfrm>
          <a:prstGeom prst="rect">
            <a:avLst/>
          </a:prstGeom>
        </p:spPr>
      </p:pic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AE95FC6C-4B07-4C1C-BFA3-FC610021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719" y="4275356"/>
            <a:ext cx="6520427" cy="227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1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Legislation action to protect data privacy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908138C-7767-4A7B-8BEA-15D724B3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874520"/>
            <a:ext cx="5136956" cy="441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DPR diagram explains the liberties users have with their data through guidelines that companies must abide by according to the General Data Protection Regulation.">
            <a:extLst>
              <a:ext uri="{FF2B5EF4-FFF2-40B4-BE49-F238E27FC236}">
                <a16:creationId xmlns:a16="http://schemas.microsoft.com/office/drawing/2014/main" id="{2BA06683-4B5B-48F1-8380-D32AFB2F6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77" y="1897441"/>
            <a:ext cx="5907028" cy="306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C61243-03EA-4640-ABBD-661E7FF5AAE6}"/>
              </a:ext>
            </a:extLst>
          </p:cNvPr>
          <p:cNvSpPr/>
          <p:nvPr/>
        </p:nvSpPr>
        <p:spPr>
          <a:xfrm>
            <a:off x="9792070" y="2974019"/>
            <a:ext cx="1731146" cy="63031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FE698C-E6CF-4376-B846-78FBCBC1332A}"/>
              </a:ext>
            </a:extLst>
          </p:cNvPr>
          <p:cNvSpPr txBox="1"/>
          <p:nvPr/>
        </p:nvSpPr>
        <p:spPr>
          <a:xfrm>
            <a:off x="6321622" y="5195037"/>
            <a:ext cx="5041796" cy="939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The focus of this research is to design privacy-preserving algorithms for decision making.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86DB18-E453-4BA9-9156-CFDEA3BB8D23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842520" y="3719744"/>
            <a:ext cx="949550" cy="147529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16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This work designs privacy-preserving dynamic pricing algorithms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4E0DC031-C04A-483A-84A7-20FE12F58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74" y="1765547"/>
            <a:ext cx="10252652" cy="24169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F58CC2-F71F-4546-8070-5673985F3A74}"/>
              </a:ext>
            </a:extLst>
          </p:cNvPr>
          <p:cNvSpPr/>
          <p:nvPr/>
        </p:nvSpPr>
        <p:spPr>
          <a:xfrm>
            <a:off x="905809" y="1874066"/>
            <a:ext cx="2136090" cy="2308423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8CE77F-E88D-4C66-87F2-4820854F413C}"/>
              </a:ext>
            </a:extLst>
          </p:cNvPr>
          <p:cNvSpPr txBox="1"/>
          <p:nvPr/>
        </p:nvSpPr>
        <p:spPr>
          <a:xfrm>
            <a:off x="905809" y="4567658"/>
            <a:ext cx="8871934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Setting of this paper: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Dynamic personalized pricing of single product with </a:t>
            </a:r>
            <a:r>
              <a:rPr lang="en-US" b="1" dirty="0"/>
              <a:t>sequentially</a:t>
            </a:r>
            <a:r>
              <a:rPr lang="en-US" dirty="0"/>
              <a:t> arriving customers.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Demand is </a:t>
            </a:r>
            <a:r>
              <a:rPr lang="en-US" sz="1800" b="1" dirty="0"/>
              <a:t>unknown</a:t>
            </a:r>
            <a:r>
              <a:rPr lang="en-US" sz="1800" dirty="0"/>
              <a:t> a priori and </a:t>
            </a:r>
            <a:r>
              <a:rPr lang="en-US" sz="1800" b="1" dirty="0"/>
              <a:t>nonparametric</a:t>
            </a:r>
            <a:r>
              <a:rPr lang="en-US" sz="1800" dirty="0"/>
              <a:t>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Algorithms need to preserve privacy in a </a:t>
            </a:r>
            <a:r>
              <a:rPr lang="en-US" b="1" dirty="0"/>
              <a:t>rigorously defined notion</a:t>
            </a:r>
            <a:r>
              <a:rPr lang="en-US" dirty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21571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Differential Privacy: rigorously defined notions of privacy-preserving criteria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2AB12-88D8-4C06-AFE4-1956FBD8014B}"/>
              </a:ext>
            </a:extLst>
          </p:cNvPr>
          <p:cNvSpPr txBox="1"/>
          <p:nvPr/>
        </p:nvSpPr>
        <p:spPr>
          <a:xfrm>
            <a:off x="821514" y="1651884"/>
            <a:ext cx="9608077" cy="124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Intuitively, differential privacy (DP) guarantees that the attacker cannot notice the difference (with high probability) if any customer’s data in the dataset is replaced by another.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There are two types of DP: </a:t>
            </a:r>
            <a:r>
              <a:rPr lang="en-US" sz="1800" b="1" dirty="0"/>
              <a:t>central DP (CDP) </a:t>
            </a:r>
            <a:r>
              <a:rPr lang="en-US" sz="1800" dirty="0"/>
              <a:t>and </a:t>
            </a:r>
            <a:r>
              <a:rPr lang="en-US" sz="1800" b="1" dirty="0"/>
              <a:t>local DP (LDP).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26CDE-6707-4998-A5DE-AF29DB72662F}"/>
              </a:ext>
            </a:extLst>
          </p:cNvPr>
          <p:cNvSpPr txBox="1"/>
          <p:nvPr/>
        </p:nvSpPr>
        <p:spPr>
          <a:xfrm>
            <a:off x="426128" y="4240276"/>
            <a:ext cx="2217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CDP: attacker in any time is unlikely to infer data of any earlier customer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46ECE5-2ED2-48E4-BB53-FB68F714EDA5}"/>
              </a:ext>
            </a:extLst>
          </p:cNvPr>
          <p:cNvSpPr txBox="1"/>
          <p:nvPr/>
        </p:nvSpPr>
        <p:spPr>
          <a:xfrm>
            <a:off x="9482830" y="4378775"/>
            <a:ext cx="2217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LDP: even the platform can only use privatized data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266AC83A-F543-4791-BE67-6B67C24C1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062" y="3100557"/>
            <a:ext cx="3351938" cy="3479766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3710C9C3-BF4E-43EB-9392-BEC7C2B3D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957" y="3189546"/>
            <a:ext cx="2808258" cy="330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5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Differential Privacy: rigorously defined notions of privacy-preserving criteria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2AB12-88D8-4C06-AFE4-1956FBD8014B}"/>
              </a:ext>
            </a:extLst>
          </p:cNvPr>
          <p:cNvSpPr txBox="1"/>
          <p:nvPr/>
        </p:nvSpPr>
        <p:spPr>
          <a:xfrm>
            <a:off x="821514" y="1651884"/>
            <a:ext cx="9608077" cy="124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Intuitively, differential privacy (DP) guarantees that the attacker cannot notice the difference (with high probability) if any customer’s data in the dataset is replaced by another.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There are two types of DP: </a:t>
            </a:r>
            <a:r>
              <a:rPr lang="en-US" sz="1800" b="1" dirty="0"/>
              <a:t>central DP (CDP) </a:t>
            </a:r>
            <a:r>
              <a:rPr lang="en-US" sz="1800" dirty="0"/>
              <a:t>and </a:t>
            </a:r>
            <a:r>
              <a:rPr lang="en-US" sz="1800" b="1" dirty="0"/>
              <a:t>local DP (LDP).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26CDE-6707-4998-A5DE-AF29DB72662F}"/>
              </a:ext>
            </a:extLst>
          </p:cNvPr>
          <p:cNvSpPr txBox="1"/>
          <p:nvPr/>
        </p:nvSpPr>
        <p:spPr>
          <a:xfrm>
            <a:off x="426128" y="4240276"/>
            <a:ext cx="2217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CDP: attacker in any time is unlikely to infer data of any earlier customer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46ECE5-2ED2-48E4-BB53-FB68F714EDA5}"/>
              </a:ext>
            </a:extLst>
          </p:cNvPr>
          <p:cNvSpPr txBox="1"/>
          <p:nvPr/>
        </p:nvSpPr>
        <p:spPr>
          <a:xfrm>
            <a:off x="9482830" y="4378775"/>
            <a:ext cx="2217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LDP: even the platform can only use privatized data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266AC83A-F543-4791-BE67-6B67C24C1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062" y="3100557"/>
            <a:ext cx="3351938" cy="3479766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3710C9C3-BF4E-43EB-9392-BEC7C2B3D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957" y="3189546"/>
            <a:ext cx="2808258" cy="33017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5C60FA-A4F0-44DE-8E3F-08BDA69FE5F3}"/>
              </a:ext>
            </a:extLst>
          </p:cNvPr>
          <p:cNvSpPr/>
          <p:nvPr/>
        </p:nvSpPr>
        <p:spPr>
          <a:xfrm>
            <a:off x="6095999" y="2974019"/>
            <a:ext cx="5915421" cy="360630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08C54B-DF53-4561-813F-84517479479B}"/>
              </a:ext>
            </a:extLst>
          </p:cNvPr>
          <p:cNvSpPr txBox="1"/>
          <p:nvPr/>
        </p:nvSpPr>
        <p:spPr>
          <a:xfrm>
            <a:off x="8826075" y="3095580"/>
            <a:ext cx="3365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Today’s presentation focuses on LDP. </a:t>
            </a:r>
          </a:p>
          <a:p>
            <a:r>
              <a:rPr lang="en-US" sz="1400" dirty="0">
                <a:solidFill>
                  <a:srgbClr val="C00000"/>
                </a:solidFill>
              </a:rPr>
              <a:t>We have algorithm with CDP in our paper.</a:t>
            </a:r>
          </a:p>
        </p:txBody>
      </p:sp>
    </p:spTree>
    <p:extLst>
      <p:ext uri="{BB962C8B-B14F-4D97-AF65-F5344CB8AC3E}">
        <p14:creationId xmlns:p14="http://schemas.microsoft.com/office/powerpoint/2010/main" val="223472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DP has been widely applied 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in the industry already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A black apple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D7C8DB8B-B33A-473A-94AC-1B2050114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29" y="4526688"/>
            <a:ext cx="1638529" cy="1590897"/>
          </a:xfrm>
          <a:prstGeom prst="rect">
            <a:avLst/>
          </a:prstGeom>
        </p:spPr>
      </p:pic>
      <p:pic>
        <p:nvPicPr>
          <p:cNvPr id="16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70039F6-8689-4251-A68B-472B8A5CE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35" y="1849912"/>
            <a:ext cx="2486372" cy="1124107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D812A8F4-D074-4E45-AA8E-5ACD32C70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37" y="1956280"/>
            <a:ext cx="1914792" cy="1209844"/>
          </a:xfrm>
          <a:prstGeom prst="rect">
            <a:avLst/>
          </a:prstGeom>
        </p:spPr>
      </p:pic>
      <p:pic>
        <p:nvPicPr>
          <p:cNvPr id="20" name="Picture 1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F94E3FA-6549-4A17-A25F-4DA3DDCC23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758" y="4392652"/>
            <a:ext cx="5072234" cy="1724933"/>
          </a:xfrm>
          <a:prstGeom prst="rect">
            <a:avLst/>
          </a:prstGeom>
        </p:spPr>
      </p:pic>
      <p:pic>
        <p:nvPicPr>
          <p:cNvPr id="1026" name="Picture 2" descr="differential-privacy/README.md at main · google/differential-privacy ·  GitHub">
            <a:extLst>
              <a:ext uri="{FF2B5EF4-FFF2-40B4-BE49-F238E27FC236}">
                <a16:creationId xmlns:a16="http://schemas.microsoft.com/office/drawing/2014/main" id="{34403777-658A-48D4-A680-6E5C50C53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307" y="1521621"/>
            <a:ext cx="3574178" cy="178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fferential Privacy in the 2020 US Census - Cornell">
            <a:extLst>
              <a:ext uri="{FF2B5EF4-FFF2-40B4-BE49-F238E27FC236}">
                <a16:creationId xmlns:a16="http://schemas.microsoft.com/office/drawing/2014/main" id="{180D5E20-0C88-497F-8953-CC84380D6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004" y="1521621"/>
            <a:ext cx="28575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36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Literature review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54F63-C23C-40DF-B986-BFD50CEC03CE}"/>
              </a:ext>
            </a:extLst>
          </p:cNvPr>
          <p:cNvSpPr txBox="1"/>
          <p:nvPr/>
        </p:nvSpPr>
        <p:spPr>
          <a:xfrm>
            <a:off x="5637320" y="297401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8CE77F-E88D-4C66-87F2-4820854F413C}"/>
              </a:ext>
            </a:extLst>
          </p:cNvPr>
          <p:cNvSpPr txBox="1"/>
          <p:nvPr/>
        </p:nvSpPr>
        <p:spPr>
          <a:xfrm>
            <a:off x="821515" y="1486718"/>
            <a:ext cx="9849444" cy="402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Dynamic pricing and revenue management with demand learning.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 defTabSz="9144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SIFPXV+HelveticaNeue"/>
              </a:rPr>
              <a:t>For example, Chen et al. 2015, Qiang and Bayati 2016, Bernstein et al. 2019, Javanmard and Nazerzadeh 2019, Bastani and Bayati 2020, Cohen et al. 2020, Chen and Gallego 2021. </a:t>
            </a:r>
            <a:endParaRPr lang="en-US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Data privacy </a:t>
            </a:r>
            <a:r>
              <a:rPr lang="en-US" dirty="0"/>
              <a:t>of algorithm and policy</a:t>
            </a:r>
            <a:r>
              <a:rPr lang="en-US" sz="1800" dirty="0"/>
              <a:t>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742950" lvl="1" indent="-285750" defTabSz="9144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US" dirty="0"/>
              <a:t>In computer science: </a:t>
            </a:r>
            <a:r>
              <a:rPr lang="en-US" dirty="0" err="1"/>
              <a:t>Dwork</a:t>
            </a:r>
            <a:r>
              <a:rPr lang="en-US" dirty="0"/>
              <a:t> et al. 2006, Chan et al. 2011, </a:t>
            </a:r>
            <a:r>
              <a:rPr lang="en-US" dirty="0" err="1"/>
              <a:t>Dwork</a:t>
            </a:r>
            <a:r>
              <a:rPr lang="en-US" dirty="0"/>
              <a:t> &amp; Roth 2014, Mishra &amp; </a:t>
            </a:r>
            <a:r>
              <a:rPr lang="en-US" dirty="0" err="1"/>
              <a:t>Thakurta</a:t>
            </a:r>
            <a:r>
              <a:rPr lang="en-US" dirty="0"/>
              <a:t> 2015, Ren et al. 2020, Zheng et al. 2020, Han et al. 2021.</a:t>
            </a:r>
          </a:p>
          <a:p>
            <a:pPr marL="742950" lvl="1" indent="-285750" defTabSz="9144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-"/>
            </a:pPr>
            <a:endParaRPr lang="en-US" dirty="0"/>
          </a:p>
          <a:p>
            <a:pPr marL="742950" lvl="1" indent="-285750" defTabSz="9144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US" dirty="0"/>
              <a:t>In operations management: </a:t>
            </a:r>
            <a:r>
              <a:rPr lang="da-DK" dirty="0"/>
              <a:t>Xu 2018, Tsitsiklis et al. 2020, Hu et al. 2020, Xu et al. 2021, Lei et al. 2021, Chen et al.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86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Model setup and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/>
              <p:nvPr/>
            </p:nvSpPr>
            <p:spPr>
              <a:xfrm>
                <a:off x="821515" y="1850703"/>
                <a:ext cx="9911588" cy="2978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In a time horizon of length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each time period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has one arriving customer with </a:t>
                </a:r>
                <a:r>
                  <a:rPr lang="en-US" dirty="0" err="1"/>
                  <a:t>i.i.d</a:t>
                </a:r>
                <a:r>
                  <a:rPr lang="en-US" dirty="0"/>
                  <a:t>.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to purchase a single product.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The platform decides a price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according to customer’s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. Then demand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realized. The expected demand is written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some </a:t>
                </a:r>
                <a:r>
                  <a:rPr lang="en-US" b="1" dirty="0"/>
                  <a:t>unknown nonparametric </a:t>
                </a:r>
                <a:r>
                  <a:rPr lang="en-US" dirty="0"/>
                  <a:t>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The platform aims to maximize the cumulative revenue: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[</m:t>
                    </m:r>
                    <m:nary>
                      <m:naryPr>
                        <m:chr m:val="∑"/>
                        <m:limLoc m:val="subSu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)]=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, which is equivalent to </a:t>
                </a:r>
                <a:r>
                  <a:rPr lang="en-US" b="1" dirty="0"/>
                  <a:t>minimize the regret </a:t>
                </a:r>
                <a:r>
                  <a:rPr lang="en-US" dirty="0"/>
                  <a:t>(revenue loss compared with the clairvoyant):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850703"/>
                <a:ext cx="9911588" cy="2978764"/>
              </a:xfrm>
              <a:prstGeom prst="rect">
                <a:avLst/>
              </a:prstGeom>
              <a:blipFill>
                <a:blip r:embed="rId2"/>
                <a:stretch>
                  <a:fillRect l="-431" t="-1844" r="-369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B92C230-AAB9-43F5-92E5-F330B973C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313" y="4580168"/>
            <a:ext cx="6915629" cy="71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8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Model setup and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/>
              <p:nvPr/>
            </p:nvSpPr>
            <p:spPr>
              <a:xfrm>
                <a:off x="821515" y="1850703"/>
                <a:ext cx="6280621" cy="2668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Technical assumptions: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Data and decisions are all bounded. In particular,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[0,1]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Revenue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Lipschitz continuous.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b="1" dirty="0"/>
                  <a:t>Regularity condition of revenue function on hypercubes.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850703"/>
                <a:ext cx="6280621" cy="2668616"/>
              </a:xfrm>
              <a:prstGeom prst="rect">
                <a:avLst/>
              </a:prstGeom>
              <a:blipFill>
                <a:blip r:embed="rId2"/>
                <a:stretch>
                  <a:fillRect l="-874" t="-2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A37437B-F94E-42FC-9915-33331F969024}"/>
              </a:ext>
            </a:extLst>
          </p:cNvPr>
          <p:cNvSpPr/>
          <p:nvPr/>
        </p:nvSpPr>
        <p:spPr>
          <a:xfrm>
            <a:off x="7395099" y="1651884"/>
            <a:ext cx="4243526" cy="42435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8FD92D-19AC-418E-8F20-F6B0F804C9FA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7395099" y="3773647"/>
            <a:ext cx="4243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9812AE-68E9-4CB0-8079-BB9A9C971ABD}"/>
              </a:ext>
            </a:extLst>
          </p:cNvPr>
          <p:cNvCxnSpPr>
            <a:stCxn id="3" idx="0"/>
            <a:endCxn id="3" idx="2"/>
          </p:cNvCxnSpPr>
          <p:nvPr/>
        </p:nvCxnSpPr>
        <p:spPr>
          <a:xfrm>
            <a:off x="9516862" y="1651884"/>
            <a:ext cx="0" cy="4243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7DCDC5-A0ED-4F1D-9C75-18FB36605688}"/>
                  </a:ext>
                </a:extLst>
              </p:cNvPr>
              <p:cNvSpPr txBox="1"/>
              <p:nvPr/>
            </p:nvSpPr>
            <p:spPr>
              <a:xfrm>
                <a:off x="8932415" y="6011583"/>
                <a:ext cx="3080953" cy="651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[0,1]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of data divided into hypercubes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7DCDC5-A0ED-4F1D-9C75-18FB36605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415" y="6011583"/>
                <a:ext cx="3080953" cy="651589"/>
              </a:xfrm>
              <a:prstGeom prst="rect">
                <a:avLst/>
              </a:prstGeom>
              <a:blipFill>
                <a:blip r:embed="rId3"/>
                <a:stretch>
                  <a:fillRect l="-1581" t="-3738" b="-14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FD2AE478-AFA8-4305-AE55-984813845AB8}"/>
              </a:ext>
            </a:extLst>
          </p:cNvPr>
          <p:cNvSpPr/>
          <p:nvPr/>
        </p:nvSpPr>
        <p:spPr>
          <a:xfrm>
            <a:off x="7981025" y="2050742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F7FCBE4-9C15-4AA9-96EA-788E474E1164}"/>
              </a:ext>
            </a:extLst>
          </p:cNvPr>
          <p:cNvSpPr/>
          <p:nvPr/>
        </p:nvSpPr>
        <p:spPr>
          <a:xfrm>
            <a:off x="8932415" y="236294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36ABCE5-BFAD-494C-B3A8-DC530F3803FA}"/>
              </a:ext>
            </a:extLst>
          </p:cNvPr>
          <p:cNvSpPr/>
          <p:nvPr/>
        </p:nvSpPr>
        <p:spPr>
          <a:xfrm>
            <a:off x="8478179" y="2592919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13ECB5-FDF7-4CA4-8E33-D5C056B5BCAF}"/>
              </a:ext>
            </a:extLst>
          </p:cNvPr>
          <p:cNvSpPr/>
          <p:nvPr/>
        </p:nvSpPr>
        <p:spPr>
          <a:xfrm>
            <a:off x="7941076" y="3251782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CB405F-1D4E-45AE-B81E-A9ECE5DDD472}"/>
              </a:ext>
            </a:extLst>
          </p:cNvPr>
          <p:cNvSpPr/>
          <p:nvPr/>
        </p:nvSpPr>
        <p:spPr>
          <a:xfrm>
            <a:off x="8932415" y="3167848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8F687E9-D32C-4C69-A9BD-7B1A8E3A6026}"/>
              </a:ext>
            </a:extLst>
          </p:cNvPr>
          <p:cNvSpPr/>
          <p:nvPr/>
        </p:nvSpPr>
        <p:spPr>
          <a:xfrm>
            <a:off x="7981024" y="4426996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341A95-68D2-4F1F-9D0C-7B23C4E12BF0}"/>
              </a:ext>
            </a:extLst>
          </p:cNvPr>
          <p:cNvSpPr/>
          <p:nvPr/>
        </p:nvSpPr>
        <p:spPr>
          <a:xfrm>
            <a:off x="8686802" y="5194279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8B0B522-23D4-4635-A456-A857D973F6EA}"/>
              </a:ext>
            </a:extLst>
          </p:cNvPr>
          <p:cNvSpPr/>
          <p:nvPr/>
        </p:nvSpPr>
        <p:spPr>
          <a:xfrm>
            <a:off x="11290588" y="1858101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31F5560-8945-4D9C-B9EC-C69694CD16F3}"/>
              </a:ext>
            </a:extLst>
          </p:cNvPr>
          <p:cNvSpPr/>
          <p:nvPr/>
        </p:nvSpPr>
        <p:spPr>
          <a:xfrm>
            <a:off x="10670959" y="295691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1114E1-09BA-44EE-B7D4-849C3F34F984}"/>
              </a:ext>
            </a:extLst>
          </p:cNvPr>
          <p:cNvSpPr/>
          <p:nvPr/>
        </p:nvSpPr>
        <p:spPr>
          <a:xfrm>
            <a:off x="9899343" y="2177786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081DE2-7FCD-4209-9BFF-3703FEB6F427}"/>
              </a:ext>
            </a:extLst>
          </p:cNvPr>
          <p:cNvSpPr/>
          <p:nvPr/>
        </p:nvSpPr>
        <p:spPr>
          <a:xfrm>
            <a:off x="9837942" y="449860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3FD675E-DFD7-46DA-8B31-8F55882B3D32}"/>
              </a:ext>
            </a:extLst>
          </p:cNvPr>
          <p:cNvSpPr/>
          <p:nvPr/>
        </p:nvSpPr>
        <p:spPr>
          <a:xfrm>
            <a:off x="10111666" y="5000448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C0BAFEE-63F9-4D57-A466-178B6490EFBB}"/>
              </a:ext>
            </a:extLst>
          </p:cNvPr>
          <p:cNvSpPr/>
          <p:nvPr/>
        </p:nvSpPr>
        <p:spPr>
          <a:xfrm>
            <a:off x="11255076" y="4041335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957739D-2922-498D-B413-74F318982028}"/>
              </a:ext>
            </a:extLst>
          </p:cNvPr>
          <p:cNvSpPr/>
          <p:nvPr/>
        </p:nvSpPr>
        <p:spPr>
          <a:xfrm>
            <a:off x="11012752" y="5513965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531C5B-4F19-46D0-B799-85EEB8399CF5}"/>
                  </a:ext>
                </a:extLst>
              </p:cNvPr>
              <p:cNvSpPr txBox="1"/>
              <p:nvPr/>
            </p:nvSpPr>
            <p:spPr>
              <a:xfrm>
                <a:off x="10058402" y="5000448"/>
                <a:ext cx="512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531C5B-4F19-46D0-B799-85EEB8399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2" y="5000448"/>
                <a:ext cx="51268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B9AEF98-720B-427D-894C-452C9296E63F}"/>
                  </a:ext>
                </a:extLst>
              </p:cNvPr>
              <p:cNvSpPr txBox="1"/>
              <p:nvPr/>
            </p:nvSpPr>
            <p:spPr>
              <a:xfrm>
                <a:off x="7286347" y="1673435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B9AEF98-720B-427D-894C-452C9296E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347" y="1673435"/>
                <a:ext cx="8766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893828-4D0A-41F4-AC98-0E0673C34B3D}"/>
                  </a:ext>
                </a:extLst>
              </p:cNvPr>
              <p:cNvSpPr txBox="1"/>
              <p:nvPr/>
            </p:nvSpPr>
            <p:spPr>
              <a:xfrm>
                <a:off x="9408480" y="1666037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893828-4D0A-41F4-AC98-0E0673C34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480" y="1666037"/>
                <a:ext cx="87667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8EF629-54BF-4F66-BD36-CC8617B52949}"/>
                  </a:ext>
                </a:extLst>
              </p:cNvPr>
              <p:cNvSpPr txBox="1"/>
              <p:nvPr/>
            </p:nvSpPr>
            <p:spPr>
              <a:xfrm>
                <a:off x="7327754" y="3782739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8EF629-54BF-4F66-BD36-CC8617B52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754" y="3782739"/>
                <a:ext cx="87667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572C7-D6BB-4577-8199-DDCF067F19D9}"/>
                  </a:ext>
                </a:extLst>
              </p:cNvPr>
              <p:cNvSpPr txBox="1"/>
              <p:nvPr/>
            </p:nvSpPr>
            <p:spPr>
              <a:xfrm>
                <a:off x="9408480" y="3761045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572C7-D6BB-4577-8199-DDCF067F1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480" y="3761045"/>
                <a:ext cx="87667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88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E36F57-1B34-4CBC-BB40-524F99CE40AF}"/>
              </a:ext>
            </a:extLst>
          </p:cNvPr>
          <p:cNvSpPr/>
          <p:nvPr/>
        </p:nvSpPr>
        <p:spPr>
          <a:xfrm>
            <a:off x="7395099" y="1651884"/>
            <a:ext cx="2121762" cy="2130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Model setup and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/>
              <p:nvPr/>
            </p:nvSpPr>
            <p:spPr>
              <a:xfrm>
                <a:off x="821515" y="1850703"/>
                <a:ext cx="6280621" cy="36994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b="1" dirty="0"/>
                  <a:t>Regularity condition of revenue function on hypercubes: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For any hypercube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be the “</a:t>
                </a:r>
                <a:r>
                  <a:rPr lang="en-US" b="1" dirty="0"/>
                  <a:t>average revenue</a:t>
                </a:r>
                <a:r>
                  <a:rPr lang="en-US" dirty="0"/>
                  <a:t>” function with data in hypercube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. Also,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its optimal price.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is twice continuously differentiable and strongly concave.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bounded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inf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sup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inf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sup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850703"/>
                <a:ext cx="6280621" cy="3699474"/>
              </a:xfrm>
              <a:prstGeom prst="rect">
                <a:avLst/>
              </a:prstGeom>
              <a:blipFill>
                <a:blip r:embed="rId2"/>
                <a:stretch>
                  <a:fillRect l="-874" t="-1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A37437B-F94E-42FC-9915-33331F969024}"/>
              </a:ext>
            </a:extLst>
          </p:cNvPr>
          <p:cNvSpPr/>
          <p:nvPr/>
        </p:nvSpPr>
        <p:spPr>
          <a:xfrm>
            <a:off x="7395099" y="1651884"/>
            <a:ext cx="4243526" cy="42435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8FD92D-19AC-418E-8F20-F6B0F804C9FA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7395099" y="3773647"/>
            <a:ext cx="4243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9812AE-68E9-4CB0-8079-BB9A9C971ABD}"/>
              </a:ext>
            </a:extLst>
          </p:cNvPr>
          <p:cNvCxnSpPr>
            <a:stCxn id="3" idx="0"/>
            <a:endCxn id="3" idx="2"/>
          </p:cNvCxnSpPr>
          <p:nvPr/>
        </p:nvCxnSpPr>
        <p:spPr>
          <a:xfrm>
            <a:off x="9516862" y="1651884"/>
            <a:ext cx="0" cy="4243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68F687E9-D32C-4C69-A9BD-7B1A8E3A6026}"/>
              </a:ext>
            </a:extLst>
          </p:cNvPr>
          <p:cNvSpPr/>
          <p:nvPr/>
        </p:nvSpPr>
        <p:spPr>
          <a:xfrm>
            <a:off x="7981024" y="4426996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341A95-68D2-4F1F-9D0C-7B23C4E12BF0}"/>
              </a:ext>
            </a:extLst>
          </p:cNvPr>
          <p:cNvSpPr/>
          <p:nvPr/>
        </p:nvSpPr>
        <p:spPr>
          <a:xfrm>
            <a:off x="8686802" y="5194279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8B0B522-23D4-4635-A456-A857D973F6EA}"/>
              </a:ext>
            </a:extLst>
          </p:cNvPr>
          <p:cNvSpPr/>
          <p:nvPr/>
        </p:nvSpPr>
        <p:spPr>
          <a:xfrm>
            <a:off x="11290588" y="1858101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31F5560-8945-4D9C-B9EC-C69694CD16F3}"/>
              </a:ext>
            </a:extLst>
          </p:cNvPr>
          <p:cNvSpPr/>
          <p:nvPr/>
        </p:nvSpPr>
        <p:spPr>
          <a:xfrm>
            <a:off x="10670959" y="295691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1114E1-09BA-44EE-B7D4-849C3F34F984}"/>
              </a:ext>
            </a:extLst>
          </p:cNvPr>
          <p:cNvSpPr/>
          <p:nvPr/>
        </p:nvSpPr>
        <p:spPr>
          <a:xfrm>
            <a:off x="9899343" y="2177786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081DE2-7FCD-4209-9BFF-3703FEB6F427}"/>
              </a:ext>
            </a:extLst>
          </p:cNvPr>
          <p:cNvSpPr/>
          <p:nvPr/>
        </p:nvSpPr>
        <p:spPr>
          <a:xfrm>
            <a:off x="9837942" y="449860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3FD675E-DFD7-46DA-8B31-8F55882B3D32}"/>
              </a:ext>
            </a:extLst>
          </p:cNvPr>
          <p:cNvSpPr/>
          <p:nvPr/>
        </p:nvSpPr>
        <p:spPr>
          <a:xfrm>
            <a:off x="10111666" y="5000448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C0BAFEE-63F9-4D57-A466-178B6490EFBB}"/>
              </a:ext>
            </a:extLst>
          </p:cNvPr>
          <p:cNvSpPr/>
          <p:nvPr/>
        </p:nvSpPr>
        <p:spPr>
          <a:xfrm>
            <a:off x="11255076" y="4041335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957739D-2922-498D-B413-74F318982028}"/>
              </a:ext>
            </a:extLst>
          </p:cNvPr>
          <p:cNvSpPr/>
          <p:nvPr/>
        </p:nvSpPr>
        <p:spPr>
          <a:xfrm>
            <a:off x="11012752" y="5513965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531C5B-4F19-46D0-B799-85EEB8399CF5}"/>
                  </a:ext>
                </a:extLst>
              </p:cNvPr>
              <p:cNvSpPr txBox="1"/>
              <p:nvPr/>
            </p:nvSpPr>
            <p:spPr>
              <a:xfrm>
                <a:off x="10058402" y="5000448"/>
                <a:ext cx="512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531C5B-4F19-46D0-B799-85EEB8399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2" y="5000448"/>
                <a:ext cx="51268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B9AEF98-720B-427D-894C-452C9296E63F}"/>
                  </a:ext>
                </a:extLst>
              </p:cNvPr>
              <p:cNvSpPr txBox="1"/>
              <p:nvPr/>
            </p:nvSpPr>
            <p:spPr>
              <a:xfrm>
                <a:off x="7286347" y="1673435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B9AEF98-720B-427D-894C-452C9296E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347" y="1673435"/>
                <a:ext cx="87667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893828-4D0A-41F4-AC98-0E0673C34B3D}"/>
                  </a:ext>
                </a:extLst>
              </p:cNvPr>
              <p:cNvSpPr txBox="1"/>
              <p:nvPr/>
            </p:nvSpPr>
            <p:spPr>
              <a:xfrm>
                <a:off x="9408480" y="1666037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893828-4D0A-41F4-AC98-0E0673C34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480" y="1666037"/>
                <a:ext cx="8766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8EF629-54BF-4F66-BD36-CC8617B52949}"/>
                  </a:ext>
                </a:extLst>
              </p:cNvPr>
              <p:cNvSpPr txBox="1"/>
              <p:nvPr/>
            </p:nvSpPr>
            <p:spPr>
              <a:xfrm>
                <a:off x="7327754" y="3782739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8EF629-54BF-4F66-BD36-CC8617B52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754" y="3782739"/>
                <a:ext cx="87667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572C7-D6BB-4577-8199-DDCF067F19D9}"/>
                  </a:ext>
                </a:extLst>
              </p:cNvPr>
              <p:cNvSpPr txBox="1"/>
              <p:nvPr/>
            </p:nvSpPr>
            <p:spPr>
              <a:xfrm>
                <a:off x="9408480" y="3761045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572C7-D6BB-4577-8199-DDCF067F1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480" y="3761045"/>
                <a:ext cx="87667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267A6F-3BD4-438E-A319-8EABCF32DF44}"/>
                  </a:ext>
                </a:extLst>
              </p:cNvPr>
              <p:cNvSpPr txBox="1"/>
              <p:nvPr/>
            </p:nvSpPr>
            <p:spPr>
              <a:xfrm>
                <a:off x="7981024" y="2461558"/>
                <a:ext cx="983202" cy="6701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267A6F-3BD4-438E-A319-8EABCF32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024" y="2461558"/>
                <a:ext cx="983202" cy="670120"/>
              </a:xfrm>
              <a:prstGeom prst="rect">
                <a:avLst/>
              </a:prstGeom>
              <a:blipFill>
                <a:blip r:embed="rId8"/>
                <a:stretch>
                  <a:fillRect b="-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6264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E36F57-1B34-4CBC-BB40-524F99CE40AF}"/>
              </a:ext>
            </a:extLst>
          </p:cNvPr>
          <p:cNvSpPr/>
          <p:nvPr/>
        </p:nvSpPr>
        <p:spPr>
          <a:xfrm>
            <a:off x="7395099" y="1651884"/>
            <a:ext cx="2121762" cy="2130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Model setup and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/>
              <p:nvPr/>
            </p:nvSpPr>
            <p:spPr>
              <a:xfrm>
                <a:off x="821515" y="1850703"/>
                <a:ext cx="6280621" cy="33932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b="1" dirty="0"/>
                  <a:t>Examples of such demand functions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These technical assumptions are essentially the same as in Chen and Gallego 2021, and all motivating examples in Chen and Gallego 2021 satisfy these assumptions.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i="1" dirty="0"/>
                  <a:t>Linear demand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i="1" dirty="0"/>
                  <a:t>Separable demand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are concave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are positive.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850703"/>
                <a:ext cx="6280621" cy="3393237"/>
              </a:xfrm>
              <a:prstGeom prst="rect">
                <a:avLst/>
              </a:prstGeom>
              <a:blipFill>
                <a:blip r:embed="rId2"/>
                <a:stretch>
                  <a:fillRect l="-874" t="-1799" b="-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A37437B-F94E-42FC-9915-33331F969024}"/>
              </a:ext>
            </a:extLst>
          </p:cNvPr>
          <p:cNvSpPr/>
          <p:nvPr/>
        </p:nvSpPr>
        <p:spPr>
          <a:xfrm>
            <a:off x="7395099" y="1651884"/>
            <a:ext cx="4243526" cy="42435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8FD92D-19AC-418E-8F20-F6B0F804C9FA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7395099" y="3773647"/>
            <a:ext cx="4243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9812AE-68E9-4CB0-8079-BB9A9C971ABD}"/>
              </a:ext>
            </a:extLst>
          </p:cNvPr>
          <p:cNvCxnSpPr>
            <a:stCxn id="3" idx="0"/>
            <a:endCxn id="3" idx="2"/>
          </p:cNvCxnSpPr>
          <p:nvPr/>
        </p:nvCxnSpPr>
        <p:spPr>
          <a:xfrm>
            <a:off x="9516862" y="1651884"/>
            <a:ext cx="0" cy="4243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68F687E9-D32C-4C69-A9BD-7B1A8E3A6026}"/>
              </a:ext>
            </a:extLst>
          </p:cNvPr>
          <p:cNvSpPr/>
          <p:nvPr/>
        </p:nvSpPr>
        <p:spPr>
          <a:xfrm>
            <a:off x="7981024" y="4426996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341A95-68D2-4F1F-9D0C-7B23C4E12BF0}"/>
              </a:ext>
            </a:extLst>
          </p:cNvPr>
          <p:cNvSpPr/>
          <p:nvPr/>
        </p:nvSpPr>
        <p:spPr>
          <a:xfrm>
            <a:off x="8686802" y="5194279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8B0B522-23D4-4635-A456-A857D973F6EA}"/>
              </a:ext>
            </a:extLst>
          </p:cNvPr>
          <p:cNvSpPr/>
          <p:nvPr/>
        </p:nvSpPr>
        <p:spPr>
          <a:xfrm>
            <a:off x="11290588" y="1858101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31F5560-8945-4D9C-B9EC-C69694CD16F3}"/>
              </a:ext>
            </a:extLst>
          </p:cNvPr>
          <p:cNvSpPr/>
          <p:nvPr/>
        </p:nvSpPr>
        <p:spPr>
          <a:xfrm>
            <a:off x="10670959" y="295691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1114E1-09BA-44EE-B7D4-849C3F34F984}"/>
              </a:ext>
            </a:extLst>
          </p:cNvPr>
          <p:cNvSpPr/>
          <p:nvPr/>
        </p:nvSpPr>
        <p:spPr>
          <a:xfrm>
            <a:off x="9899343" y="2177786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081DE2-7FCD-4209-9BFF-3703FEB6F427}"/>
              </a:ext>
            </a:extLst>
          </p:cNvPr>
          <p:cNvSpPr/>
          <p:nvPr/>
        </p:nvSpPr>
        <p:spPr>
          <a:xfrm>
            <a:off x="9837942" y="4498600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3FD675E-DFD7-46DA-8B31-8F55882B3D32}"/>
              </a:ext>
            </a:extLst>
          </p:cNvPr>
          <p:cNvSpPr/>
          <p:nvPr/>
        </p:nvSpPr>
        <p:spPr>
          <a:xfrm>
            <a:off x="10111666" y="5000448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C0BAFEE-63F9-4D57-A466-178B6490EFBB}"/>
              </a:ext>
            </a:extLst>
          </p:cNvPr>
          <p:cNvSpPr/>
          <p:nvPr/>
        </p:nvSpPr>
        <p:spPr>
          <a:xfrm>
            <a:off x="11255076" y="4041335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957739D-2922-498D-B413-74F318982028}"/>
              </a:ext>
            </a:extLst>
          </p:cNvPr>
          <p:cNvSpPr/>
          <p:nvPr/>
        </p:nvSpPr>
        <p:spPr>
          <a:xfrm>
            <a:off x="11012752" y="5513965"/>
            <a:ext cx="79897" cy="7989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531C5B-4F19-46D0-B799-85EEB8399CF5}"/>
                  </a:ext>
                </a:extLst>
              </p:cNvPr>
              <p:cNvSpPr txBox="1"/>
              <p:nvPr/>
            </p:nvSpPr>
            <p:spPr>
              <a:xfrm>
                <a:off x="10058402" y="5000448"/>
                <a:ext cx="5126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531C5B-4F19-46D0-B799-85EEB8399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2" y="5000448"/>
                <a:ext cx="51268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B9AEF98-720B-427D-894C-452C9296E63F}"/>
                  </a:ext>
                </a:extLst>
              </p:cNvPr>
              <p:cNvSpPr txBox="1"/>
              <p:nvPr/>
            </p:nvSpPr>
            <p:spPr>
              <a:xfrm>
                <a:off x="7286347" y="1673435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B9AEF98-720B-427D-894C-452C9296E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347" y="1673435"/>
                <a:ext cx="87667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893828-4D0A-41F4-AC98-0E0673C34B3D}"/>
                  </a:ext>
                </a:extLst>
              </p:cNvPr>
              <p:cNvSpPr txBox="1"/>
              <p:nvPr/>
            </p:nvSpPr>
            <p:spPr>
              <a:xfrm>
                <a:off x="9408480" y="1666037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893828-4D0A-41F4-AC98-0E0673C34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480" y="1666037"/>
                <a:ext cx="8766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8EF629-54BF-4F66-BD36-CC8617B52949}"/>
                  </a:ext>
                </a:extLst>
              </p:cNvPr>
              <p:cNvSpPr txBox="1"/>
              <p:nvPr/>
            </p:nvSpPr>
            <p:spPr>
              <a:xfrm>
                <a:off x="7327754" y="3782739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8EF629-54BF-4F66-BD36-CC8617B52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754" y="3782739"/>
                <a:ext cx="87667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572C7-D6BB-4577-8199-DDCF067F19D9}"/>
                  </a:ext>
                </a:extLst>
              </p:cNvPr>
              <p:cNvSpPr txBox="1"/>
              <p:nvPr/>
            </p:nvSpPr>
            <p:spPr>
              <a:xfrm>
                <a:off x="9408480" y="3761045"/>
                <a:ext cx="8766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E572C7-D6BB-4577-8199-DDCF067F1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480" y="3761045"/>
                <a:ext cx="87667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267A6F-3BD4-438E-A319-8EABCF32DF44}"/>
                  </a:ext>
                </a:extLst>
              </p:cNvPr>
              <p:cNvSpPr txBox="1"/>
              <p:nvPr/>
            </p:nvSpPr>
            <p:spPr>
              <a:xfrm>
                <a:off x="7981024" y="2461558"/>
                <a:ext cx="983202" cy="6701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267A6F-3BD4-438E-A319-8EABCF32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024" y="2461558"/>
                <a:ext cx="983202" cy="670120"/>
              </a:xfrm>
              <a:prstGeom prst="rect">
                <a:avLst/>
              </a:prstGeom>
              <a:blipFill>
                <a:blip r:embed="rId8"/>
                <a:stretch>
                  <a:fillRect b="-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89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LDP in our setting: decision making based on privatized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/>
              <p:nvPr/>
            </p:nvSpPr>
            <p:spPr>
              <a:xfrm>
                <a:off x="821515" y="1877336"/>
                <a:ext cx="9663013" cy="1856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In dynamic pricing algorithms without privacy guarantee, the platform determines price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based on the actual data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 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In LDP setting, customers </a:t>
                </a:r>
                <a:r>
                  <a:rPr lang="en-US" b="1" dirty="0"/>
                  <a:t>do not </a:t>
                </a:r>
                <a:r>
                  <a:rPr lang="en-US" dirty="0"/>
                  <a:t>trust the platform, so only </a:t>
                </a:r>
                <a:r>
                  <a:rPr lang="en-US" b="1" dirty="0"/>
                  <a:t>privatized</a:t>
                </a:r>
                <a:r>
                  <a:rPr lang="en-US" dirty="0"/>
                  <a:t>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can be used. That is, we have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877336"/>
                <a:ext cx="9663013" cy="1856790"/>
              </a:xfrm>
              <a:prstGeom prst="rect">
                <a:avLst/>
              </a:prstGeom>
              <a:blipFill>
                <a:blip r:embed="rId2"/>
                <a:stretch>
                  <a:fillRect l="-568" t="-3279" r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02FF373E-3A6F-4991-953E-E95309856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42" y="3734126"/>
            <a:ext cx="3150691" cy="10338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D7B57D-C3D0-4A0A-B9CF-7C8009E1E7CA}"/>
                  </a:ext>
                </a:extLst>
              </p:cNvPr>
              <p:cNvSpPr txBox="1"/>
              <p:nvPr/>
            </p:nvSpPr>
            <p:spPr>
              <a:xfrm>
                <a:off x="821515" y="5257154"/>
                <a:ext cx="9849444" cy="3416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a </a:t>
                </a:r>
                <a:r>
                  <a:rPr lang="en-US" b="1" dirty="0"/>
                  <a:t>privatization mechanism</a:t>
                </a:r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pricing algorithm. 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D7B57D-C3D0-4A0A-B9CF-7C8009E1E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5257154"/>
                <a:ext cx="9849444" cy="341632"/>
              </a:xfrm>
              <a:prstGeom prst="rect">
                <a:avLst/>
              </a:prstGeom>
              <a:blipFill>
                <a:blip r:embed="rId4"/>
                <a:stretch>
                  <a:fillRect l="-557" t="-1607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969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LDP in our setting: decision making based on privatized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/>
              <p:nvPr/>
            </p:nvSpPr>
            <p:spPr>
              <a:xfrm>
                <a:off x="821515" y="1877336"/>
                <a:ext cx="9663013" cy="937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b="1" dirty="0"/>
                  <a:t>Intuitive definition of LDP</a:t>
                </a:r>
                <a:r>
                  <a:rPr lang="en-US" dirty="0"/>
                  <a:t>: for any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two different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will have the same privatized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similar likelihood (parameterized by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).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E2B06-2ECF-4138-8D0F-14EE134EA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877336"/>
                <a:ext cx="9663013" cy="937244"/>
              </a:xfrm>
              <a:prstGeom prst="rect">
                <a:avLst/>
              </a:prstGeom>
              <a:blipFill>
                <a:blip r:embed="rId2"/>
                <a:stretch>
                  <a:fillRect l="-568" t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C4863907-25B3-40A0-B1DD-A42492CDC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46" y="3040032"/>
            <a:ext cx="5435156" cy="2496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09BB68-2ED1-4C37-ACFA-D92277DC0696}"/>
                  </a:ext>
                </a:extLst>
              </p:cNvPr>
              <p:cNvSpPr txBox="1"/>
              <p:nvPr/>
            </p:nvSpPr>
            <p:spPr>
              <a:xfrm>
                <a:off x="1591322" y="5762241"/>
                <a:ext cx="30250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Privatization mechanism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09BB68-2ED1-4C37-ACFA-D92277DC0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322" y="5762241"/>
                <a:ext cx="3025066" cy="369332"/>
              </a:xfrm>
              <a:prstGeom prst="rect">
                <a:avLst/>
              </a:prstGeom>
              <a:blipFill>
                <a:blip r:embed="rId4"/>
                <a:stretch>
                  <a:fillRect l="-161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1B877954-55CA-4935-A5B6-85E0D67DA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042" y="3040032"/>
            <a:ext cx="4594170" cy="22115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4D0D7FD-967D-40A6-A67B-20CBB21792D0}"/>
                  </a:ext>
                </a:extLst>
              </p:cNvPr>
              <p:cNvSpPr txBox="1"/>
              <p:nvPr/>
            </p:nvSpPr>
            <p:spPr>
              <a:xfrm>
                <a:off x="6852250" y="5762241"/>
                <a:ext cx="38377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Pricing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with LDP guarantee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4D0D7FD-967D-40A6-A67B-20CBB2179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250" y="5762241"/>
                <a:ext cx="3837754" cy="369332"/>
              </a:xfrm>
              <a:prstGeom prst="rect">
                <a:avLst/>
              </a:prstGeom>
              <a:blipFill>
                <a:blip r:embed="rId6"/>
                <a:stretch>
                  <a:fillRect l="-127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610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LDP in our setting: decision making based on privatized data</a:t>
            </a: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C4863907-25B3-40A0-B1DD-A42492CDC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46" y="3040032"/>
            <a:ext cx="5435156" cy="2496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09BB68-2ED1-4C37-ACFA-D92277DC0696}"/>
                  </a:ext>
                </a:extLst>
              </p:cNvPr>
              <p:cNvSpPr txBox="1"/>
              <p:nvPr/>
            </p:nvSpPr>
            <p:spPr>
              <a:xfrm>
                <a:off x="1591322" y="5762241"/>
                <a:ext cx="30250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Privatization mechanism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09BB68-2ED1-4C37-ACFA-D92277DC0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322" y="5762241"/>
                <a:ext cx="3025066" cy="369332"/>
              </a:xfrm>
              <a:prstGeom prst="rect">
                <a:avLst/>
              </a:prstGeom>
              <a:blipFill>
                <a:blip r:embed="rId3"/>
                <a:stretch>
                  <a:fillRect l="-161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1B877954-55CA-4935-A5B6-85E0D67DA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042" y="3040032"/>
            <a:ext cx="4594170" cy="22115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4D0D7FD-967D-40A6-A67B-20CBB21792D0}"/>
                  </a:ext>
                </a:extLst>
              </p:cNvPr>
              <p:cNvSpPr txBox="1"/>
              <p:nvPr/>
            </p:nvSpPr>
            <p:spPr>
              <a:xfrm>
                <a:off x="6852250" y="5762241"/>
                <a:ext cx="38377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Pricing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with LDP guarantee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4D0D7FD-967D-40A6-A67B-20CBB2179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250" y="5762241"/>
                <a:ext cx="3837754" cy="369332"/>
              </a:xfrm>
              <a:prstGeom prst="rect">
                <a:avLst/>
              </a:prstGeom>
              <a:blipFill>
                <a:blip r:embed="rId5"/>
                <a:stretch>
                  <a:fillRect l="-127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434F8D9-99E0-41E2-AA23-64802E76B3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7" y="1606397"/>
            <a:ext cx="7958501" cy="153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the Locally-Private-Parallel-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</a:rPr>
              <a:t>Quadrisection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(LPPQ)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C7EE79-1893-4EA1-9895-F4D168CB52EA}"/>
                  </a:ext>
                </a:extLst>
              </p:cNvPr>
              <p:cNvSpPr txBox="1"/>
              <p:nvPr/>
            </p:nvSpPr>
            <p:spPr>
              <a:xfrm>
                <a:off x="821515" y="1651884"/>
                <a:ext cx="9663013" cy="5235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Let us first introduce the idea of LPPQ </a:t>
                </a:r>
                <a:r>
                  <a:rPr lang="en-US" b="1" dirty="0"/>
                  <a:t>without</a:t>
                </a:r>
                <a:r>
                  <a:rPr lang="en-US" dirty="0"/>
                  <a:t> LDP.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To further motivate our idea, let us consider single-product dynamic pricing </a:t>
                </a:r>
                <a:r>
                  <a:rPr lang="en-US" b="1" dirty="0"/>
                  <a:t>without</a:t>
                </a:r>
                <a:r>
                  <a:rPr lang="en-US" dirty="0"/>
                  <a:t> customer’s data.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b="1" dirty="0"/>
                  <a:t>Idea of </a:t>
                </a:r>
                <a:r>
                  <a:rPr lang="en-US" b="1" dirty="0" err="1"/>
                  <a:t>quadrisection</a:t>
                </a:r>
                <a:r>
                  <a:rPr lang="en-US" b="1" dirty="0"/>
                  <a:t> search: 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We have a set of 5 equally distanced prices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In each period, we iteratively charge each price. 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Tx/>
                  <a:buChar char="-"/>
                </a:pPr>
                <a:r>
                  <a:rPr lang="en-US" dirty="0"/>
                  <a:t>For instance, in period 1, we charge price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; 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Tx/>
                  <a:buChar char="-"/>
                </a:pPr>
                <a:r>
                  <a:rPr lang="en-US" dirty="0"/>
                  <a:t>In period 2, we charge price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;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Tx/>
                  <a:buChar char="-"/>
                </a:pPr>
                <a:r>
                  <a:rPr lang="en-US" dirty="0"/>
                  <a:t>…. 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Tx/>
                  <a:buChar char="-"/>
                </a:pPr>
                <a:r>
                  <a:rPr lang="en-US" dirty="0"/>
                  <a:t>In period 6, we charge price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;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FontTx/>
                  <a:buChar char="-"/>
                </a:pPr>
                <a:r>
                  <a:rPr lang="en-US" dirty="0"/>
                  <a:t>…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We 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/>
                  <a:t> whenever we are “confident” to get 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rid of one of these 5 prices, and update the new 5 prices 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in the </a:t>
                </a:r>
                <a:r>
                  <a:rPr lang="en-US" dirty="0" err="1"/>
                  <a:t>shrinked</a:t>
                </a:r>
                <a:r>
                  <a:rPr lang="en-US" dirty="0"/>
                  <a:t> price range.</a:t>
                </a:r>
              </a:p>
              <a:p>
                <a:pPr lvl="1"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C7EE79-1893-4EA1-9895-F4D168CB5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651884"/>
                <a:ext cx="9663013" cy="5235279"/>
              </a:xfrm>
              <a:prstGeom prst="rect">
                <a:avLst/>
              </a:prstGeom>
              <a:blipFill>
                <a:blip r:embed="rId2"/>
                <a:stretch>
                  <a:fillRect l="-568" t="-1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" name="Picture 101" descr="Chart&#10;&#10;Description automatically generated with medium confidence">
            <a:extLst>
              <a:ext uri="{FF2B5EF4-FFF2-40B4-BE49-F238E27FC236}">
                <a16:creationId xmlns:a16="http://schemas.microsoft.com/office/drawing/2014/main" id="{1686D858-22C2-4E46-8CE4-35BE17C5A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077" y="3133705"/>
            <a:ext cx="5691563" cy="22412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BA47B68-617C-48B0-AE51-DC17F5E0C713}"/>
                  </a:ext>
                </a:extLst>
              </p:cNvPr>
              <p:cNvSpPr txBox="1"/>
              <p:nvPr/>
            </p:nvSpPr>
            <p:spPr>
              <a:xfrm>
                <a:off x="6708679" y="5374920"/>
                <a:ext cx="484835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Using confidence interval argument, we update the </a:t>
                </a:r>
                <a:r>
                  <a:rPr lang="en-US" sz="1400" dirty="0" err="1"/>
                  <a:t>quadrisection</a:t>
                </a:r>
                <a:r>
                  <a:rPr lang="en-US" sz="1400" dirty="0"/>
                  <a:t> search whenever we are confident about either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dirty="0"/>
                  <a:t> (left panel) 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dirty="0"/>
                  <a:t> (right panel)</a:t>
                </a: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BA47B68-617C-48B0-AE51-DC17F5E0C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679" y="5374920"/>
                <a:ext cx="4848358" cy="954107"/>
              </a:xfrm>
              <a:prstGeom prst="rect">
                <a:avLst/>
              </a:prstGeom>
              <a:blipFill>
                <a:blip r:embed="rId4"/>
                <a:stretch>
                  <a:fillRect l="-377" t="-1282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060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0026E68-9D2E-43CB-ABAD-39D1FBACCCB2}"/>
              </a:ext>
            </a:extLst>
          </p:cNvPr>
          <p:cNvSpPr/>
          <p:nvPr/>
        </p:nvSpPr>
        <p:spPr>
          <a:xfrm>
            <a:off x="3204839" y="2177118"/>
            <a:ext cx="2121762" cy="2130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the Locally-Private-Parallel-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</a:rPr>
              <a:t>Quadrisection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(LPPQ)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7EE79-1893-4EA1-9895-F4D168CB52EA}"/>
              </a:ext>
            </a:extLst>
          </p:cNvPr>
          <p:cNvSpPr txBox="1"/>
          <p:nvPr/>
        </p:nvSpPr>
        <p:spPr>
          <a:xfrm>
            <a:off x="821515" y="1651884"/>
            <a:ext cx="9663013" cy="66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Let us first introduce the idea of LPPQ </a:t>
            </a:r>
            <a:r>
              <a:rPr lang="en-US" b="1" dirty="0"/>
              <a:t>without</a:t>
            </a:r>
            <a:r>
              <a:rPr lang="en-US" dirty="0"/>
              <a:t> LDP.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CE34AA-E648-4315-9D74-3B014ED95594}"/>
              </a:ext>
            </a:extLst>
          </p:cNvPr>
          <p:cNvSpPr/>
          <p:nvPr/>
        </p:nvSpPr>
        <p:spPr>
          <a:xfrm>
            <a:off x="1083075" y="2184544"/>
            <a:ext cx="4243526" cy="42435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F528F2-DDE7-4E2B-AF41-4C20636DE840}"/>
              </a:ext>
            </a:extLst>
          </p:cNvPr>
          <p:cNvCxnSpPr>
            <a:stCxn id="11" idx="1"/>
            <a:endCxn id="11" idx="3"/>
          </p:cNvCxnSpPr>
          <p:nvPr/>
        </p:nvCxnSpPr>
        <p:spPr>
          <a:xfrm>
            <a:off x="1083075" y="4306307"/>
            <a:ext cx="4243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86300E-31E4-4514-94F6-44EA577993D9}"/>
              </a:ext>
            </a:extLst>
          </p:cNvPr>
          <p:cNvCxnSpPr>
            <a:stCxn id="11" idx="0"/>
            <a:endCxn id="11" idx="2"/>
          </p:cNvCxnSpPr>
          <p:nvPr/>
        </p:nvCxnSpPr>
        <p:spPr>
          <a:xfrm>
            <a:off x="3204838" y="2184544"/>
            <a:ext cx="0" cy="4243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4CF97CA-A564-4852-B72E-66FCE56C069B}"/>
              </a:ext>
            </a:extLst>
          </p:cNvPr>
          <p:cNvGrpSpPr/>
          <p:nvPr/>
        </p:nvGrpSpPr>
        <p:grpSpPr>
          <a:xfrm>
            <a:off x="3668330" y="3478403"/>
            <a:ext cx="512686" cy="370997"/>
            <a:chOff x="3668330" y="3478403"/>
            <a:chExt cx="512686" cy="37099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842B4E0-AD55-49D9-8D43-56B77768AA8E}"/>
                </a:ext>
              </a:extLst>
            </p:cNvPr>
            <p:cNvSpPr/>
            <p:nvPr/>
          </p:nvSpPr>
          <p:spPr>
            <a:xfrm>
              <a:off x="3746379" y="3478403"/>
              <a:ext cx="79897" cy="7989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CD159C1-EDBC-4C5C-925F-11C656AF1D2D}"/>
                    </a:ext>
                  </a:extLst>
                </p:cNvPr>
                <p:cNvSpPr txBox="1"/>
                <p:nvPr/>
              </p:nvSpPr>
              <p:spPr>
                <a:xfrm>
                  <a:off x="3668330" y="3480068"/>
                  <a:ext cx="5126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CD159C1-EDBC-4C5C-925F-11C656AF1D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330" y="3480068"/>
                  <a:ext cx="512686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5F233B3-E730-40A8-85B5-3695477FF354}"/>
                  </a:ext>
                </a:extLst>
              </p:cNvPr>
              <p:cNvSpPr txBox="1"/>
              <p:nvPr/>
            </p:nvSpPr>
            <p:spPr>
              <a:xfrm>
                <a:off x="1031864" y="2213079"/>
                <a:ext cx="1757775" cy="391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=1,…,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5F233B3-E730-40A8-85B5-3695477FF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864" y="2213079"/>
                <a:ext cx="1757775" cy="391646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59679F0-7172-4454-B9AE-E404274844AA}"/>
              </a:ext>
            </a:extLst>
          </p:cNvPr>
          <p:cNvCxnSpPr>
            <a:cxnSpLocks/>
          </p:cNvCxnSpPr>
          <p:nvPr/>
        </p:nvCxnSpPr>
        <p:spPr>
          <a:xfrm>
            <a:off x="4918229" y="2408902"/>
            <a:ext cx="18888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3B75920-E7A5-4DF3-A630-DC1C9504D690}"/>
                  </a:ext>
                </a:extLst>
              </p:cNvPr>
              <p:cNvSpPr txBox="1"/>
              <p:nvPr/>
            </p:nvSpPr>
            <p:spPr>
              <a:xfrm>
                <a:off x="6884632" y="2092084"/>
                <a:ext cx="4660777" cy="60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600" dirty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600" dirty="0"/>
                  <a:t> and charge one of the 5 corresponding prices, and receive realized demand.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3B75920-E7A5-4DF3-A630-DC1C9504D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632" y="2092084"/>
                <a:ext cx="4660777" cy="607218"/>
              </a:xfrm>
              <a:prstGeom prst="rect">
                <a:avLst/>
              </a:prstGeom>
              <a:blipFill>
                <a:blip r:embed="rId4"/>
                <a:stretch>
                  <a:fillRect l="-654" t="-200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 descr="Chart, histogram&#10;&#10;Description automatically generated">
            <a:extLst>
              <a:ext uri="{FF2B5EF4-FFF2-40B4-BE49-F238E27FC236}">
                <a16:creationId xmlns:a16="http://schemas.microsoft.com/office/drawing/2014/main" id="{02EE8B65-35CC-4665-A948-6BC1A10A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112" y="4306307"/>
            <a:ext cx="5497337" cy="2160835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B5894AF-A305-4994-98F0-8564CE882A21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9215021" y="2699302"/>
            <a:ext cx="0" cy="10819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0959FD-04B6-4DDE-9A70-662C77959B87}"/>
                  </a:ext>
                </a:extLst>
              </p:cNvPr>
              <p:cNvSpPr txBox="1"/>
              <p:nvPr/>
            </p:nvSpPr>
            <p:spPr>
              <a:xfrm>
                <a:off x="6884632" y="3870367"/>
                <a:ext cx="4660777" cy="360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Do </a:t>
                </a:r>
                <a:r>
                  <a:rPr lang="en-US" sz="1600" dirty="0" err="1"/>
                  <a:t>quadrisection</a:t>
                </a:r>
                <a:r>
                  <a:rPr lang="en-US" sz="1600" dirty="0"/>
                  <a:t> search update for all hypercubes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/>
                  <a:t>.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0959FD-04B6-4DDE-9A70-662C77959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632" y="3870367"/>
                <a:ext cx="4660777" cy="360996"/>
              </a:xfrm>
              <a:prstGeom prst="rect">
                <a:avLst/>
              </a:prstGeom>
              <a:blipFill>
                <a:blip r:embed="rId6"/>
                <a:stretch>
                  <a:fillRect l="-654" t="-3390" r="-523" b="-16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57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the Locally-Private-Parallel-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</a:rPr>
              <a:t>Quadrisection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(LPPQ)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C7EE79-1893-4EA1-9895-F4D168CB52EA}"/>
                  </a:ext>
                </a:extLst>
              </p:cNvPr>
              <p:cNvSpPr txBox="1"/>
              <p:nvPr/>
            </p:nvSpPr>
            <p:spPr>
              <a:xfrm>
                <a:off x="821515" y="1758416"/>
                <a:ext cx="9929343" cy="45827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b="1" dirty="0"/>
                  <a:t>Potential data leakage</a:t>
                </a:r>
                <a:r>
                  <a:rPr lang="en-US" dirty="0"/>
                  <a:t>: estimated average revenue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Cumulative revenue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Number of times we charge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endParaRPr lang="en-US" dirty="0"/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b="1" dirty="0"/>
                  <a:t>Our idea</a:t>
                </a:r>
                <a:r>
                  <a:rPr lang="en-US" dirty="0"/>
                  <a:t>: we track cumulative revenue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the number of times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falls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using a tracker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 In particular, if in time </a:t>
                </a:r>
                <a:r>
                  <a:rPr lang="en-US" i="1" dirty="0"/>
                  <a:t>t</a:t>
                </a:r>
                <a:r>
                  <a:rPr lang="en-US" dirty="0"/>
                  <a:t>, price with index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charged, we update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an independent Laplace distribution with parameter 2/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Then 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=1,…,5</m:t>
                    </m:r>
                  </m:oMath>
                </a14:m>
                <a:r>
                  <a:rPr lang="en-US" dirty="0"/>
                  <a:t>, we compute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the last time when hypercube </a:t>
                </a:r>
                <a:r>
                  <a:rPr lang="en-US" i="1" dirty="0"/>
                  <a:t>j</a:t>
                </a:r>
                <a:r>
                  <a:rPr lang="en-US" dirty="0"/>
                  <a:t> updates the </a:t>
                </a:r>
                <a:r>
                  <a:rPr lang="en-US" dirty="0" err="1"/>
                  <a:t>quadrisection</a:t>
                </a:r>
                <a:r>
                  <a:rPr lang="en-US" dirty="0"/>
                  <a:t> search.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dirty="0"/>
                  <a:t>Then the estimated revenue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</m:oMath>
                </a14:m>
                <a:r>
                  <a:rPr lang="en-US" dirty="0"/>
                  <a:t> can be computed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/(5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/>
                  <a:t> can be considered as the expected number of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</m:oMath>
                </a14:m>
                <a:r>
                  <a:rPr lang="en-US" dirty="0"/>
                  <a:t> is charged.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C7EE79-1893-4EA1-9895-F4D168CB5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758416"/>
                <a:ext cx="9929343" cy="4582793"/>
              </a:xfrm>
              <a:prstGeom prst="rect">
                <a:avLst/>
              </a:prstGeom>
              <a:blipFill>
                <a:blip r:embed="rId3"/>
                <a:stretch>
                  <a:fillRect l="-552" t="-1064" r="-61" b="-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02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the Locally-Private-Parallel-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</a:rPr>
              <a:t>Quadrisection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(LPPQ)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058374A-23DE-498D-98D1-D428D0AB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15" y="1545291"/>
            <a:ext cx="7049058" cy="53127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CACD4B-433F-4230-81C6-8C214BCC111C}"/>
              </a:ext>
            </a:extLst>
          </p:cNvPr>
          <p:cNvSpPr/>
          <p:nvPr/>
        </p:nvSpPr>
        <p:spPr>
          <a:xfrm>
            <a:off x="1331649" y="3187083"/>
            <a:ext cx="4944863" cy="58592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DC9166-C20E-4501-BD72-FE073DECC3DC}"/>
                  </a:ext>
                </a:extLst>
              </p:cNvPr>
              <p:cNvSpPr txBox="1"/>
              <p:nvPr/>
            </p:nvSpPr>
            <p:spPr>
              <a:xfrm>
                <a:off x="6471821" y="2967335"/>
                <a:ext cx="251238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Decide the hypercube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iteratively charge one of the five prices.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DC9166-C20E-4501-BD72-FE073DECC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821" y="2967335"/>
                <a:ext cx="2512381" cy="923330"/>
              </a:xfrm>
              <a:prstGeom prst="rect">
                <a:avLst/>
              </a:prstGeom>
              <a:blipFill>
                <a:blip r:embed="rId4"/>
                <a:stretch>
                  <a:fillRect l="-2184" t="-3974" r="-218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82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the Locally-Private-Parallel-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</a:rPr>
              <a:t>Quadrisection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(LPPQ)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058374A-23DE-498D-98D1-D428D0AB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15" y="1545291"/>
            <a:ext cx="7049058" cy="53127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CACD4B-433F-4230-81C6-8C214BCC111C}"/>
              </a:ext>
            </a:extLst>
          </p:cNvPr>
          <p:cNvSpPr/>
          <p:nvPr/>
        </p:nvSpPr>
        <p:spPr>
          <a:xfrm>
            <a:off x="1527246" y="4030461"/>
            <a:ext cx="4456304" cy="58592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C9166-C20E-4501-BD72-FE073DECC3DC}"/>
              </a:ext>
            </a:extLst>
          </p:cNvPr>
          <p:cNvSpPr txBox="1"/>
          <p:nvPr/>
        </p:nvSpPr>
        <p:spPr>
          <a:xfrm>
            <a:off x="6096000" y="413875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Privatize sensitive data.</a:t>
            </a:r>
          </a:p>
        </p:txBody>
      </p:sp>
    </p:spTree>
    <p:extLst>
      <p:ext uri="{BB962C8B-B14F-4D97-AF65-F5344CB8AC3E}">
        <p14:creationId xmlns:p14="http://schemas.microsoft.com/office/powerpoint/2010/main" val="2363984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Our algorithm: the Locally-Private-Parallel-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</a:rPr>
              <a:t>Quadrisection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(LPPQ)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058374A-23DE-498D-98D1-D428D0AB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15" y="1545291"/>
            <a:ext cx="7049058" cy="53127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CACD4B-433F-4230-81C6-8C214BCC111C}"/>
              </a:ext>
            </a:extLst>
          </p:cNvPr>
          <p:cNvSpPr/>
          <p:nvPr/>
        </p:nvSpPr>
        <p:spPr>
          <a:xfrm>
            <a:off x="1555020" y="4598632"/>
            <a:ext cx="5493849" cy="142042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C9166-C20E-4501-BD72-FE073DECC3DC}"/>
              </a:ext>
            </a:extLst>
          </p:cNvPr>
          <p:cNvSpPr txBox="1"/>
          <p:nvPr/>
        </p:nvSpPr>
        <p:spPr>
          <a:xfrm>
            <a:off x="7048869" y="4847181"/>
            <a:ext cx="456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Quadrisection</a:t>
            </a:r>
            <a:r>
              <a:rPr lang="en-US" dirty="0"/>
              <a:t> search update for each hypercube using privatized data based on confidence interval argument.</a:t>
            </a:r>
          </a:p>
        </p:txBody>
      </p:sp>
    </p:spTree>
    <p:extLst>
      <p:ext uri="{BB962C8B-B14F-4D97-AF65-F5344CB8AC3E}">
        <p14:creationId xmlns:p14="http://schemas.microsoft.com/office/powerpoint/2010/main" val="390059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BDA0E47-25B2-4AA3-A904-58E7D58A4DE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21515" y="306909"/>
                <a:ext cx="9849444" cy="1344975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j-ea"/>
                    <a:cs typeface="+mj-cs"/>
                  </a:rPr>
                  <a:t>Proposition: our algorithm LPPQ is </a:t>
                </a:r>
                <a14:m>
                  <m:oMath xmlns:m="http://schemas.openxmlformats.org/officeDocument/2006/math">
                    <m:r>
                      <a:rPr lang="en-US" sz="400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𝜀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j-ea"/>
                    <a:cs typeface="+mj-cs"/>
                  </a:rPr>
                  <a:t>-LDP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BDA0E47-25B2-4AA3-A904-58E7D58A4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21515" y="306909"/>
                <a:ext cx="9849444" cy="1344975"/>
              </a:xfrm>
              <a:blipFill>
                <a:blip r:embed="rId2"/>
                <a:stretch>
                  <a:fillRect l="-2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67B704-579C-422A-97B1-5459F6CA5766}"/>
                  </a:ext>
                </a:extLst>
              </p:cNvPr>
              <p:cNvSpPr txBox="1"/>
              <p:nvPr/>
            </p:nvSpPr>
            <p:spPr>
              <a:xfrm>
                <a:off x="821515" y="1772860"/>
                <a:ext cx="9361172" cy="3242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Proof</a:t>
                </a:r>
                <a:r>
                  <a:rPr lang="en-US" dirty="0"/>
                  <a:t>: Let us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])</m:t>
                    </m:r>
                  </m:oMath>
                </a14:m>
                <a:r>
                  <a:rPr lang="en-US" dirty="0"/>
                  <a:t>. Notice that when we decide price in time </a:t>
                </a:r>
                <a:r>
                  <a:rPr lang="en-US" i="1" dirty="0"/>
                  <a:t>t</a:t>
                </a:r>
                <a:r>
                  <a:rPr lang="en-US" dirty="0"/>
                  <a:t>, besides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we only need to use the privatized information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which means our pricing policy is valid.</a:t>
                </a:r>
              </a:p>
              <a:p>
                <a:endParaRPr lang="en-US" dirty="0"/>
              </a:p>
              <a:p>
                <a:r>
                  <a:rPr lang="en-US" dirty="0"/>
                  <a:t>What we need to check is that the density function of privatization mechanism satisfies the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-LDP definition. To this end, we note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dirty="0"/>
                  <a:t> are two sets of </a:t>
                </a:r>
                <a:r>
                  <a:rPr lang="en-US" dirty="0" err="1"/>
                  <a:t>unprivatized</a:t>
                </a:r>
                <a:r>
                  <a:rPr lang="en-US" dirty="0"/>
                  <a:t> data. </a:t>
                </a:r>
              </a:p>
              <a:p>
                <a:endParaRPr lang="en-US" dirty="0"/>
              </a:p>
              <a:p>
                <a:r>
                  <a:rPr lang="en-US" dirty="0"/>
                  <a:t>Therefore, as long as we show that any perturbation of </a:t>
                </a:r>
                <a:r>
                  <a:rPr lang="en-US" dirty="0" err="1"/>
                  <a:t>unprivatized</a:t>
                </a:r>
                <a:r>
                  <a:rPr lang="en-US" dirty="0"/>
                  <a:t> data is bounded by constant, we can apply standard DP argument (see e.g., </a:t>
                </a:r>
                <a:r>
                  <a:rPr lang="en-US" dirty="0" err="1"/>
                  <a:t>Dwork</a:t>
                </a:r>
                <a:r>
                  <a:rPr lang="en-US" dirty="0"/>
                  <a:t> &amp; Roth 2014) to prove that Laplace mechanism with parameter O(1/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) satisfies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-LDP.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67B704-579C-422A-97B1-5459F6CA5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772860"/>
                <a:ext cx="9361172" cy="3242683"/>
              </a:xfrm>
              <a:prstGeom prst="rect">
                <a:avLst/>
              </a:prstGeom>
              <a:blipFill>
                <a:blip r:embed="rId3"/>
                <a:stretch>
                  <a:fillRect l="-586" t="-940" r="-977" b="-20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062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LPPQ achieves near-optimal regret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/>
              <p:nvPr/>
            </p:nvSpPr>
            <p:spPr>
              <a:xfrm>
                <a:off x="821515" y="1716788"/>
                <a:ext cx="10071386" cy="3951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Theorem (regret upper bound)</a:t>
                </a:r>
                <a:r>
                  <a:rPr lang="en-US" dirty="0"/>
                  <a:t>: By taking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ra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, the regret of LPPQ is bounded above by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−2/(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+1)/(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i="1" dirty="0"/>
                  <a:t>Remark</a:t>
                </a:r>
                <a:r>
                  <a:rPr lang="en-US" dirty="0"/>
                  <a:t>: Compared with the regret upper bound without privacy guarantee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+2)/(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+4)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derived in Chen and Gallego 2021, our regret is slightly worse in time </a:t>
                </a:r>
                <a:r>
                  <a:rPr lang="en-US" i="1" dirty="0"/>
                  <a:t>T</a:t>
                </a:r>
                <a:r>
                  <a:rPr lang="en-US" dirty="0"/>
                  <a:t>. However, we note that this is due to the nature of LDP instead of the design of our algorithm, as we have the following theorem regarding regret lower bound.</a:t>
                </a:r>
              </a:p>
              <a:p>
                <a:endParaRPr lang="en-US" dirty="0"/>
              </a:p>
              <a:p>
                <a:r>
                  <a:rPr lang="en-US" b="1" dirty="0"/>
                  <a:t>Theorem (regret lower bound)</a:t>
                </a:r>
                <a:r>
                  <a:rPr lang="en-US" dirty="0"/>
                  <a:t>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for any algorithm with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-LDP, there exists some problem instance satisfying all the assumptions such that the regret is at least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−2/(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+2)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+1)/(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7/3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716788"/>
                <a:ext cx="10071386" cy="3951403"/>
              </a:xfrm>
              <a:prstGeom prst="rect">
                <a:avLst/>
              </a:prstGeom>
              <a:blipFill>
                <a:blip r:embed="rId2"/>
                <a:stretch>
                  <a:fillRect l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20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Idea of proving regret upper bound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/>
              <p:nvPr/>
            </p:nvSpPr>
            <p:spPr>
              <a:xfrm>
                <a:off x="821515" y="1716788"/>
                <a:ext cx="10550780" cy="4665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Consider the regret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falls into hypercube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 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denote one epoch of time periods between two </a:t>
                </a:r>
                <a:r>
                  <a:rPr lang="en-US" dirty="0" err="1"/>
                  <a:t>quadrisection</a:t>
                </a:r>
                <a:r>
                  <a:rPr lang="en-US" dirty="0"/>
                  <a:t> updates,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dirty="0"/>
                  <a:t> denote set of time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. We are able to show that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Summing over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and </a:t>
                </a:r>
                <a:r>
                  <a:rPr lang="en-US" i="1" dirty="0"/>
                  <a:t>J</a:t>
                </a:r>
                <a:r>
                  <a:rPr lang="en-US" dirty="0"/>
                  <a:t>, the regret is at most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ra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−2/(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+2)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+1)/(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+2)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by taking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ra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716788"/>
                <a:ext cx="10550780" cy="4665636"/>
              </a:xfrm>
              <a:prstGeom prst="rect">
                <a:avLst/>
              </a:prstGeom>
              <a:blipFill>
                <a:blip r:embed="rId3"/>
                <a:stretch>
                  <a:fillRect l="-520" t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E319427F-94D4-48FB-8698-89FCD0D9B451}"/>
              </a:ext>
            </a:extLst>
          </p:cNvPr>
          <p:cNvSpPr/>
          <p:nvPr/>
        </p:nvSpPr>
        <p:spPr>
          <a:xfrm rot="16200000">
            <a:off x="4344141" y="2382082"/>
            <a:ext cx="301841" cy="3201879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F79AFBD-1056-4767-BBB0-D22CDAF516DC}"/>
              </a:ext>
            </a:extLst>
          </p:cNvPr>
          <p:cNvSpPr/>
          <p:nvPr/>
        </p:nvSpPr>
        <p:spPr>
          <a:xfrm rot="16200000">
            <a:off x="7546020" y="2535959"/>
            <a:ext cx="301841" cy="289412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DA3C5F-F4F0-4DB6-A955-63CA75D44D6B}"/>
                  </a:ext>
                </a:extLst>
              </p:cNvPr>
              <p:cNvSpPr txBox="1"/>
              <p:nvPr/>
            </p:nvSpPr>
            <p:spPr>
              <a:xfrm>
                <a:off x="3665218" y="4177826"/>
                <a:ext cx="2030492" cy="555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approximation error</a:t>
                </a:r>
              </a:p>
              <a:p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acc>
                      <m:accPr>
                        <m:chr m:val="̃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−(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+2)/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DA3C5F-F4F0-4DB6-A955-63CA75D4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218" y="4177826"/>
                <a:ext cx="2030492" cy="555921"/>
              </a:xfrm>
              <a:prstGeom prst="rect">
                <a:avLst/>
              </a:prstGeom>
              <a:blipFill>
                <a:blip r:embed="rId4"/>
                <a:stretch>
                  <a:fillRect l="-901" t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60F4EB-2A7B-40BB-B81F-51693588210C}"/>
                  </a:ext>
                </a:extLst>
              </p:cNvPr>
              <p:cNvSpPr txBox="1"/>
              <p:nvPr/>
            </p:nvSpPr>
            <p:spPr>
              <a:xfrm>
                <a:off x="7081767" y="4177826"/>
                <a:ext cx="1885324" cy="7918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estimation error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acc>
                        <m:accPr>
                          <m:chr m:val="̃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</m:acc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60F4EB-2A7B-40BB-B81F-516935882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767" y="4177826"/>
                <a:ext cx="1885324" cy="791820"/>
              </a:xfrm>
              <a:prstGeom prst="rect">
                <a:avLst/>
              </a:prstGeom>
              <a:blipFill>
                <a:blip r:embed="rId5"/>
                <a:stretch>
                  <a:fillRect l="-971" t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59084B8B-849E-4914-9310-15851A1E6A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773" y="2539861"/>
            <a:ext cx="6614613" cy="121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8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Numerical Experiments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/>
              <p:nvPr/>
            </p:nvSpPr>
            <p:spPr>
              <a:xfrm>
                <a:off x="821515" y="1716788"/>
                <a:ext cx="1007138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For illustration, we test linear demand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=(0.4,0.6,0.6,−0.2)</m:t>
                    </m:r>
                  </m:oMath>
                </a14:m>
                <a:r>
                  <a:rPr lang="en-US" dirty="0"/>
                  <a:t> and demand error is uniform in [-0.1,0.1].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716788"/>
                <a:ext cx="10071386" cy="646331"/>
              </a:xfrm>
              <a:prstGeom prst="rect">
                <a:avLst/>
              </a:prstGeom>
              <a:blipFill>
                <a:blip r:embed="rId2"/>
                <a:stretch>
                  <a:fillRect l="-545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8E3FDBCA-97F2-4210-8056-1A17E1AA0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477" y="2428023"/>
            <a:ext cx="5167462" cy="1635573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2435A91C-4574-4556-AA57-F3AB04C84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81" y="4336747"/>
            <a:ext cx="4332335" cy="2340094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B6F47F22-EB0A-46F1-A774-A73BFEA0F6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640" y="4336747"/>
            <a:ext cx="3954304" cy="22903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B22EBA-F5A5-482A-A339-FDC82F0C5307}"/>
                  </a:ext>
                </a:extLst>
              </p:cNvPr>
              <p:cNvSpPr txBox="1"/>
              <p:nvPr/>
            </p:nvSpPr>
            <p:spPr>
              <a:xfrm>
                <a:off x="9125374" y="5305488"/>
                <a:ext cx="2539028" cy="402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The slope is around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0.75=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B22EBA-F5A5-482A-A339-FDC82F0C5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374" y="5305488"/>
                <a:ext cx="2539028" cy="402611"/>
              </a:xfrm>
              <a:prstGeom prst="rect">
                <a:avLst/>
              </a:prstGeom>
              <a:blipFill>
                <a:blip r:embed="rId6"/>
                <a:stretch>
                  <a:fillRect l="-721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57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E47-25B2-4AA3-A904-58E7D58A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5" y="306909"/>
            <a:ext cx="984944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Summary of today’s talk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/>
              <p:nvPr/>
            </p:nvSpPr>
            <p:spPr>
              <a:xfrm>
                <a:off x="821515" y="1716788"/>
                <a:ext cx="10071386" cy="3740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We studied a dynamic personalized pricing of single product with privacy guarantee.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We focus on the so-called local differential privacy (LDP), in which customers do not trust firms to collect their data.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An algorithm named LPPQ is developed which guarantees LDP. It is based on the idea of segmenting the data space into hypercubes and applying </a:t>
                </a:r>
                <a:r>
                  <a:rPr lang="en-US" dirty="0" err="1"/>
                  <a:t>quadrisection</a:t>
                </a:r>
                <a:r>
                  <a:rPr lang="en-US" dirty="0"/>
                  <a:t> search on each hypercube.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 regret of LPPQ is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−2/(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+2)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+1)/(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+2)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which almost matches with a theoretical lower bound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−2/(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+2)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+1)/(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+2)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7/3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. The performance of LPPQ is also verified via numerical experiments.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EDC476-469A-47C4-8664-B1DB58191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15" y="1716788"/>
                <a:ext cx="10071386" cy="3740448"/>
              </a:xfrm>
              <a:prstGeom prst="rect">
                <a:avLst/>
              </a:prstGeom>
              <a:blipFill>
                <a:blip r:embed="rId2"/>
                <a:stretch>
                  <a:fillRect l="-424" t="-979" r="-182" b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977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BDAF4C-6E3A-403B-A52B-369E6CE3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289" y="2340524"/>
            <a:ext cx="671926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Thank you!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Comments and questions?</a:t>
            </a:r>
          </a:p>
          <a:p>
            <a:pPr algn="ctr"/>
            <a:br>
              <a:rPr lang="en-US" sz="3600" b="1" dirty="0"/>
            </a:br>
            <a:r>
              <a:rPr lang="en-US" sz="3600" b="1" i="1" dirty="0"/>
              <a:t>Email: </a:t>
            </a:r>
            <a:r>
              <a:rPr lang="en-US" sz="3600" b="1" i="1" dirty="0" err="1"/>
              <a:t>yining.wang@utdallas.edu</a:t>
            </a:r>
            <a:endParaRPr lang="en-US" sz="3600" b="1" i="1" dirty="0"/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360EA4-2FD2-8050-8B75-BB2E57314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89" y="439890"/>
            <a:ext cx="5660222" cy="13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373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7356</TotalTime>
  <Words>2136</Words>
  <Application>Microsoft Macintosh PowerPoint</Application>
  <PresentationFormat>Widescreen</PresentationFormat>
  <Paragraphs>229</Paragraphs>
  <Slides>30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SIFPXV+HelveticaNeue</vt:lpstr>
      <vt:lpstr>Arial</vt:lpstr>
      <vt:lpstr>Calibri</vt:lpstr>
      <vt:lpstr>Calibri Light</vt:lpstr>
      <vt:lpstr>Cambria Math</vt:lpstr>
      <vt:lpstr>Retrospect</vt:lpstr>
      <vt:lpstr>Office Theme</vt:lpstr>
      <vt:lpstr>Differential Privacy in Personalized Pricing with Nonparametric Demand Models</vt:lpstr>
      <vt:lpstr>Personalized data-driven decision making</vt:lpstr>
      <vt:lpstr>Classical decision-making process does not preserve privacy</vt:lpstr>
      <vt:lpstr>Various methods of privacy attack</vt:lpstr>
      <vt:lpstr>Growing public concern about data privacy</vt:lpstr>
      <vt:lpstr>Legislation action to protect data privacy</vt:lpstr>
      <vt:lpstr>This work designs privacy-preserving dynamic pricing algorithms</vt:lpstr>
      <vt:lpstr>Differential Privacy: rigorously defined notions of privacy-preserving criteria</vt:lpstr>
      <vt:lpstr>Differential Privacy: rigorously defined notions of privacy-preserving criteria</vt:lpstr>
      <vt:lpstr>DP has been widely applied  in the industry already</vt:lpstr>
      <vt:lpstr>Literature review</vt:lpstr>
      <vt:lpstr>Model setup and assumptions</vt:lpstr>
      <vt:lpstr>Model setup and assumptions</vt:lpstr>
      <vt:lpstr>Model setup and assumptions</vt:lpstr>
      <vt:lpstr>Model setup and assumptions</vt:lpstr>
      <vt:lpstr>LDP in our setting: decision making based on privatized data</vt:lpstr>
      <vt:lpstr>LDP in our setting: decision making based on privatized data</vt:lpstr>
      <vt:lpstr>LDP in our setting: decision making based on privatized data</vt:lpstr>
      <vt:lpstr>Our algorithm: the Locally-Private-Parallel-Quadrisection (LPPQ)</vt:lpstr>
      <vt:lpstr>Our algorithm: the Locally-Private-Parallel-Quadrisection (LPPQ)</vt:lpstr>
      <vt:lpstr>Our algorithm: the Locally-Private-Parallel-Quadrisection (LPPQ)</vt:lpstr>
      <vt:lpstr>Our algorithm: the Locally-Private-Parallel-Quadrisection (LPPQ)</vt:lpstr>
      <vt:lpstr>Our algorithm: the Locally-Private-Parallel-Quadrisection (LPPQ)</vt:lpstr>
      <vt:lpstr>Our algorithm: the Locally-Private-Parallel-Quadrisection (LPPQ)</vt:lpstr>
      <vt:lpstr>Proposition: our algorithm LPPQ is ε-LDP</vt:lpstr>
      <vt:lpstr>LPPQ achieves near-optimal regret</vt:lpstr>
      <vt:lpstr>Idea of proving regret upper bound</vt:lpstr>
      <vt:lpstr>Numerical Experiments</vt:lpstr>
      <vt:lpstr>Summary of today’s talk</vt:lpstr>
      <vt:lpstr>Thank you!  Comments and questions?  Email: yining.wang@utdallas.edu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“Small Data” Challenge in the Big Data Era  - A Case of Dynamic Pricing in Alibaba</dc:title>
  <dc:creator>Sentao Miao</dc:creator>
  <cp:lastModifiedBy>Wang, Yining</cp:lastModifiedBy>
  <cp:revision>176</cp:revision>
  <dcterms:created xsi:type="dcterms:W3CDTF">2021-03-24T00:09:50Z</dcterms:created>
  <dcterms:modified xsi:type="dcterms:W3CDTF">2022-10-11T16:36:41Z</dcterms:modified>
</cp:coreProperties>
</file>