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621" r:id="rId2"/>
    <p:sldId id="787" r:id="rId3"/>
    <p:sldId id="788" r:id="rId4"/>
    <p:sldId id="790" r:id="rId5"/>
    <p:sldId id="719" r:id="rId6"/>
    <p:sldId id="724" r:id="rId7"/>
    <p:sldId id="785" r:id="rId8"/>
    <p:sldId id="786" r:id="rId9"/>
    <p:sldId id="775" r:id="rId10"/>
    <p:sldId id="791" r:id="rId11"/>
    <p:sldId id="792" r:id="rId12"/>
    <p:sldId id="793" r:id="rId13"/>
    <p:sldId id="794" r:id="rId14"/>
    <p:sldId id="795" r:id="rId15"/>
    <p:sldId id="796" r:id="rId16"/>
    <p:sldId id="797" r:id="rId17"/>
    <p:sldId id="800" r:id="rId18"/>
    <p:sldId id="798" r:id="rId19"/>
    <p:sldId id="801" r:id="rId20"/>
    <p:sldId id="802" r:id="rId21"/>
    <p:sldId id="803" r:id="rId22"/>
    <p:sldId id="799" r:id="rId23"/>
    <p:sldId id="647" r:id="rId24"/>
  </p:sldIdLst>
  <p:sldSz cx="9144000" cy="6858000" type="screen4x3"/>
  <p:notesSz cx="7099300" cy="10234613"/>
  <p:custDataLst>
    <p:tags r:id="rId27"/>
  </p:custDataLst>
  <p:defaultTextStyle>
    <a:defPPr>
      <a:defRPr lang="en-US"/>
    </a:defPPr>
    <a:lvl1pPr algn="l" rtl="0" fontAlgn="base">
      <a:spcBef>
        <a:spcPct val="0"/>
      </a:spcBef>
      <a:spcAft>
        <a:spcPct val="0"/>
      </a:spcAft>
      <a:defRPr sz="1000" kern="1200">
        <a:solidFill>
          <a:schemeClr val="tx1"/>
        </a:solidFill>
        <a:latin typeface="Arial" pitchFamily="34" charset="0"/>
        <a:ea typeface="+mn-ea"/>
        <a:cs typeface="+mn-cs"/>
      </a:defRPr>
    </a:lvl1pPr>
    <a:lvl2pPr marL="457200" algn="l" rtl="0" fontAlgn="base">
      <a:spcBef>
        <a:spcPct val="0"/>
      </a:spcBef>
      <a:spcAft>
        <a:spcPct val="0"/>
      </a:spcAft>
      <a:defRPr sz="1000" kern="1200">
        <a:solidFill>
          <a:schemeClr val="tx1"/>
        </a:solidFill>
        <a:latin typeface="Arial" pitchFamily="34" charset="0"/>
        <a:ea typeface="+mn-ea"/>
        <a:cs typeface="+mn-cs"/>
      </a:defRPr>
    </a:lvl2pPr>
    <a:lvl3pPr marL="914400" algn="l" rtl="0" fontAlgn="base">
      <a:spcBef>
        <a:spcPct val="0"/>
      </a:spcBef>
      <a:spcAft>
        <a:spcPct val="0"/>
      </a:spcAft>
      <a:defRPr sz="1000" kern="1200">
        <a:solidFill>
          <a:schemeClr val="tx1"/>
        </a:solidFill>
        <a:latin typeface="Arial" pitchFamily="34" charset="0"/>
        <a:ea typeface="+mn-ea"/>
        <a:cs typeface="+mn-cs"/>
      </a:defRPr>
    </a:lvl3pPr>
    <a:lvl4pPr marL="1371600" algn="l" rtl="0" fontAlgn="base">
      <a:spcBef>
        <a:spcPct val="0"/>
      </a:spcBef>
      <a:spcAft>
        <a:spcPct val="0"/>
      </a:spcAft>
      <a:defRPr sz="1000" kern="1200">
        <a:solidFill>
          <a:schemeClr val="tx1"/>
        </a:solidFill>
        <a:latin typeface="Arial" pitchFamily="34" charset="0"/>
        <a:ea typeface="+mn-ea"/>
        <a:cs typeface="+mn-cs"/>
      </a:defRPr>
    </a:lvl4pPr>
    <a:lvl5pPr marL="1828800" algn="l" rtl="0" fontAlgn="base">
      <a:spcBef>
        <a:spcPct val="0"/>
      </a:spcBef>
      <a:spcAft>
        <a:spcPct val="0"/>
      </a:spcAft>
      <a:defRPr sz="1000" kern="1200">
        <a:solidFill>
          <a:schemeClr val="tx1"/>
        </a:solidFill>
        <a:latin typeface="Arial" pitchFamily="34" charset="0"/>
        <a:ea typeface="+mn-ea"/>
        <a:cs typeface="+mn-cs"/>
      </a:defRPr>
    </a:lvl5pPr>
    <a:lvl6pPr marL="2286000" algn="l" defTabSz="914400" rtl="0" eaLnBrk="1" latinLnBrk="0" hangingPunct="1">
      <a:defRPr sz="1000" kern="1200">
        <a:solidFill>
          <a:schemeClr val="tx1"/>
        </a:solidFill>
        <a:latin typeface="Arial" pitchFamily="34" charset="0"/>
        <a:ea typeface="+mn-ea"/>
        <a:cs typeface="+mn-cs"/>
      </a:defRPr>
    </a:lvl6pPr>
    <a:lvl7pPr marL="2743200" algn="l" defTabSz="914400" rtl="0" eaLnBrk="1" latinLnBrk="0" hangingPunct="1">
      <a:defRPr sz="1000" kern="1200">
        <a:solidFill>
          <a:schemeClr val="tx1"/>
        </a:solidFill>
        <a:latin typeface="Arial" pitchFamily="34" charset="0"/>
        <a:ea typeface="+mn-ea"/>
        <a:cs typeface="+mn-cs"/>
      </a:defRPr>
    </a:lvl7pPr>
    <a:lvl8pPr marL="3200400" algn="l" defTabSz="914400" rtl="0" eaLnBrk="1" latinLnBrk="0" hangingPunct="1">
      <a:defRPr sz="1000" kern="1200">
        <a:solidFill>
          <a:schemeClr val="tx1"/>
        </a:solidFill>
        <a:latin typeface="Arial" pitchFamily="34" charset="0"/>
        <a:ea typeface="+mn-ea"/>
        <a:cs typeface="+mn-cs"/>
      </a:defRPr>
    </a:lvl8pPr>
    <a:lvl9pPr marL="3657600" algn="l" defTabSz="914400" rtl="0" eaLnBrk="1" latinLnBrk="0" hangingPunct="1">
      <a:defRPr sz="1000" kern="1200">
        <a:solidFill>
          <a:schemeClr val="tx1"/>
        </a:solidFill>
        <a:latin typeface="Arial" pitchFamily="34" charset="0"/>
        <a:ea typeface="+mn-ea"/>
        <a:cs typeface="+mn-cs"/>
      </a:defRPr>
    </a:lvl9pPr>
  </p:defaultTextStyle>
  <p:extLst>
    <p:ext uri="{521415D9-36F7-43E2-AB2F-B90AF26B5E84}">
      <p14:sectionLst xmlns:p14="http://schemas.microsoft.com/office/powerpoint/2010/main">
        <p14:section name="Default Section" id="{1FB79763-995C-4A0B-BD47-5DB60A61039C}">
          <p14:sldIdLst>
            <p14:sldId id="621"/>
            <p14:sldId id="787"/>
            <p14:sldId id="788"/>
            <p14:sldId id="790"/>
            <p14:sldId id="719"/>
            <p14:sldId id="724"/>
            <p14:sldId id="785"/>
            <p14:sldId id="786"/>
            <p14:sldId id="775"/>
            <p14:sldId id="791"/>
            <p14:sldId id="792"/>
            <p14:sldId id="793"/>
            <p14:sldId id="794"/>
            <p14:sldId id="795"/>
            <p14:sldId id="796"/>
            <p14:sldId id="797"/>
            <p14:sldId id="800"/>
            <p14:sldId id="798"/>
            <p14:sldId id="801"/>
            <p14:sldId id="802"/>
            <p14:sldId id="803"/>
            <p14:sldId id="799"/>
            <p14:sldId id="647"/>
          </p14:sldIdLst>
        </p14:section>
        <p14:section name="MNL Backup" id="{9E761D91-2110-4647-9056-73E6AF03938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050E"/>
    <a:srgbClr val="0E1000"/>
    <a:srgbClr val="CC3399"/>
    <a:srgbClr val="C1D94B"/>
    <a:srgbClr val="FF9933"/>
    <a:srgbClr val="ECFF5D"/>
    <a:srgbClr val="9A8800"/>
    <a:srgbClr val="F09634"/>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59" autoAdjust="0"/>
    <p:restoredTop sz="91786" autoAdjust="0"/>
  </p:normalViewPr>
  <p:slideViewPr>
    <p:cSldViewPr>
      <p:cViewPr varScale="1">
        <p:scale>
          <a:sx n="87" d="100"/>
          <a:sy n="87" d="100"/>
        </p:scale>
        <p:origin x="2056" y="200"/>
      </p:cViewPr>
      <p:guideLst>
        <p:guide orient="horz" pos="2160"/>
        <p:guide pos="2880"/>
      </p:guideLst>
    </p:cSldViewPr>
  </p:slideViewPr>
  <p:outlineViewPr>
    <p:cViewPr>
      <p:scale>
        <a:sx n="33" d="100"/>
        <a:sy n="33" d="100"/>
      </p:scale>
      <p:origin x="0" y="396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59" d="100"/>
          <a:sy n="59" d="100"/>
        </p:scale>
        <p:origin x="-1740" y="-84"/>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3298" name="Rectangle 2"/>
          <p:cNvSpPr>
            <a:spLocks noGrp="1" noChangeArrowheads="1"/>
          </p:cNvSpPr>
          <p:nvPr>
            <p:ph type="hdr" sz="quarter"/>
          </p:nvPr>
        </p:nvSpPr>
        <p:spPr bwMode="auto">
          <a:xfrm>
            <a:off x="2" y="1"/>
            <a:ext cx="3076149" cy="511731"/>
          </a:xfrm>
          <a:prstGeom prst="rect">
            <a:avLst/>
          </a:prstGeom>
          <a:noFill/>
          <a:ln w="9525">
            <a:noFill/>
            <a:miter lim="800000"/>
            <a:headEnd/>
            <a:tailEnd/>
          </a:ln>
          <a:effectLst/>
        </p:spPr>
        <p:txBody>
          <a:bodyPr vert="horz" wrap="square" lIns="99024" tIns="49513" rIns="99024" bIns="49513" numCol="1" anchor="t" anchorCtr="0" compatLnSpc="1">
            <a:prstTxWarp prst="textNoShape">
              <a:avLst/>
            </a:prstTxWarp>
          </a:bodyPr>
          <a:lstStyle>
            <a:lvl1pPr>
              <a:defRPr sz="1300">
                <a:latin typeface="Arial" charset="0"/>
              </a:defRPr>
            </a:lvl1pPr>
          </a:lstStyle>
          <a:p>
            <a:pPr>
              <a:defRPr/>
            </a:pPr>
            <a:endParaRPr lang="zh-CN" altLang="en-US"/>
          </a:p>
        </p:txBody>
      </p:sp>
      <p:sp>
        <p:nvSpPr>
          <p:cNvPr id="183299" name="Rectangle 3"/>
          <p:cNvSpPr>
            <a:spLocks noGrp="1" noChangeArrowheads="1"/>
          </p:cNvSpPr>
          <p:nvPr>
            <p:ph type="dt" sz="quarter" idx="1"/>
          </p:nvPr>
        </p:nvSpPr>
        <p:spPr bwMode="auto">
          <a:xfrm>
            <a:off x="4021541" y="1"/>
            <a:ext cx="3076149" cy="511731"/>
          </a:xfrm>
          <a:prstGeom prst="rect">
            <a:avLst/>
          </a:prstGeom>
          <a:noFill/>
          <a:ln w="9525">
            <a:noFill/>
            <a:miter lim="800000"/>
            <a:headEnd/>
            <a:tailEnd/>
          </a:ln>
          <a:effectLst/>
        </p:spPr>
        <p:txBody>
          <a:bodyPr vert="horz" wrap="square" lIns="99024" tIns="49513" rIns="99024" bIns="49513" numCol="1" anchor="t" anchorCtr="0" compatLnSpc="1">
            <a:prstTxWarp prst="textNoShape">
              <a:avLst/>
            </a:prstTxWarp>
          </a:bodyPr>
          <a:lstStyle>
            <a:lvl1pPr algn="r">
              <a:defRPr sz="1300">
                <a:latin typeface="Arial" charset="0"/>
              </a:defRPr>
            </a:lvl1pPr>
          </a:lstStyle>
          <a:p>
            <a:pPr>
              <a:defRPr/>
            </a:pPr>
            <a:fld id="{FAE60B26-DFBC-4491-A4DB-A11A850D41AD}" type="datetime1">
              <a:rPr lang="zh-CN" altLang="en-US"/>
              <a:pPr>
                <a:defRPr/>
              </a:pPr>
              <a:t>2021/1/4</a:t>
            </a:fld>
            <a:endParaRPr lang="en-US" altLang="zh-CN"/>
          </a:p>
        </p:txBody>
      </p:sp>
      <p:sp>
        <p:nvSpPr>
          <p:cNvPr id="183300" name="Rectangle 4"/>
          <p:cNvSpPr>
            <a:spLocks noGrp="1" noChangeArrowheads="1"/>
          </p:cNvSpPr>
          <p:nvPr>
            <p:ph type="ftr" sz="quarter" idx="2"/>
          </p:nvPr>
        </p:nvSpPr>
        <p:spPr bwMode="auto">
          <a:xfrm>
            <a:off x="2" y="9721132"/>
            <a:ext cx="3076149" cy="511731"/>
          </a:xfrm>
          <a:prstGeom prst="rect">
            <a:avLst/>
          </a:prstGeom>
          <a:noFill/>
          <a:ln w="9525">
            <a:noFill/>
            <a:miter lim="800000"/>
            <a:headEnd/>
            <a:tailEnd/>
          </a:ln>
          <a:effectLst/>
        </p:spPr>
        <p:txBody>
          <a:bodyPr vert="horz" wrap="square" lIns="99024" tIns="49513" rIns="99024" bIns="49513" numCol="1" anchor="b" anchorCtr="0" compatLnSpc="1">
            <a:prstTxWarp prst="textNoShape">
              <a:avLst/>
            </a:prstTxWarp>
          </a:bodyPr>
          <a:lstStyle>
            <a:lvl1pPr>
              <a:defRPr sz="1300">
                <a:latin typeface="Arial" charset="0"/>
              </a:defRPr>
            </a:lvl1pPr>
          </a:lstStyle>
          <a:p>
            <a:pPr>
              <a:defRPr/>
            </a:pPr>
            <a:endParaRPr lang="en-US" altLang="zh-CN"/>
          </a:p>
        </p:txBody>
      </p:sp>
      <p:sp>
        <p:nvSpPr>
          <p:cNvPr id="183301" name="Rectangle 5"/>
          <p:cNvSpPr>
            <a:spLocks noGrp="1" noChangeArrowheads="1"/>
          </p:cNvSpPr>
          <p:nvPr>
            <p:ph type="sldNum" sz="quarter" idx="3"/>
          </p:nvPr>
        </p:nvSpPr>
        <p:spPr bwMode="auto">
          <a:xfrm>
            <a:off x="4021541" y="9721132"/>
            <a:ext cx="3076149" cy="511731"/>
          </a:xfrm>
          <a:prstGeom prst="rect">
            <a:avLst/>
          </a:prstGeom>
          <a:noFill/>
          <a:ln w="9525">
            <a:noFill/>
            <a:miter lim="800000"/>
            <a:headEnd/>
            <a:tailEnd/>
          </a:ln>
          <a:effectLst/>
        </p:spPr>
        <p:txBody>
          <a:bodyPr vert="horz" wrap="square" lIns="99024" tIns="49513" rIns="99024" bIns="49513" numCol="1" anchor="b" anchorCtr="0" compatLnSpc="1">
            <a:prstTxWarp prst="textNoShape">
              <a:avLst/>
            </a:prstTxWarp>
          </a:bodyPr>
          <a:lstStyle>
            <a:lvl1pPr algn="r">
              <a:defRPr sz="1300">
                <a:latin typeface="Arial" charset="0"/>
              </a:defRPr>
            </a:lvl1pPr>
          </a:lstStyle>
          <a:p>
            <a:pPr>
              <a:defRPr/>
            </a:pPr>
            <a:fld id="{C2CDD39F-DE1C-4EE3-8E6E-08B822EC17F2}" type="slidenum">
              <a:rPr lang="zh-CN" altLang="en-US"/>
              <a:pPr>
                <a:defRPr/>
              </a:pPr>
              <a:t>‹#›</a:t>
            </a:fld>
            <a:endParaRPr lang="en-US" altLang="zh-CN"/>
          </a:p>
        </p:txBody>
      </p:sp>
    </p:spTree>
    <p:extLst>
      <p:ext uri="{BB962C8B-B14F-4D97-AF65-F5344CB8AC3E}">
        <p14:creationId xmlns:p14="http://schemas.microsoft.com/office/powerpoint/2010/main" val="8983875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9506" name="Rectangle 2"/>
          <p:cNvSpPr>
            <a:spLocks noGrp="1" noChangeArrowheads="1"/>
          </p:cNvSpPr>
          <p:nvPr>
            <p:ph type="hdr" sz="quarter"/>
          </p:nvPr>
        </p:nvSpPr>
        <p:spPr bwMode="auto">
          <a:xfrm>
            <a:off x="2" y="1"/>
            <a:ext cx="3076149" cy="511731"/>
          </a:xfrm>
          <a:prstGeom prst="rect">
            <a:avLst/>
          </a:prstGeom>
          <a:noFill/>
          <a:ln w="9525">
            <a:noFill/>
            <a:miter lim="800000"/>
            <a:headEnd/>
            <a:tailEnd/>
          </a:ln>
          <a:effectLst/>
        </p:spPr>
        <p:txBody>
          <a:bodyPr vert="horz" wrap="square" lIns="99024" tIns="49513" rIns="99024" bIns="49513" numCol="1" anchor="t" anchorCtr="0" compatLnSpc="1">
            <a:prstTxWarp prst="textNoShape">
              <a:avLst/>
            </a:prstTxWarp>
          </a:bodyPr>
          <a:lstStyle>
            <a:lvl1pPr>
              <a:defRPr sz="1300">
                <a:latin typeface="Arial" charset="0"/>
              </a:defRPr>
            </a:lvl1pPr>
          </a:lstStyle>
          <a:p>
            <a:pPr>
              <a:defRPr/>
            </a:pPr>
            <a:endParaRPr lang="zh-CN" altLang="en-US"/>
          </a:p>
        </p:txBody>
      </p:sp>
      <p:sp>
        <p:nvSpPr>
          <p:cNvPr id="149507" name="Rectangle 3"/>
          <p:cNvSpPr>
            <a:spLocks noGrp="1" noChangeArrowheads="1"/>
          </p:cNvSpPr>
          <p:nvPr>
            <p:ph type="dt" idx="1"/>
          </p:nvPr>
        </p:nvSpPr>
        <p:spPr bwMode="auto">
          <a:xfrm>
            <a:off x="4021541" y="1"/>
            <a:ext cx="3076149" cy="511731"/>
          </a:xfrm>
          <a:prstGeom prst="rect">
            <a:avLst/>
          </a:prstGeom>
          <a:noFill/>
          <a:ln w="9525">
            <a:noFill/>
            <a:miter lim="800000"/>
            <a:headEnd/>
            <a:tailEnd/>
          </a:ln>
          <a:effectLst/>
        </p:spPr>
        <p:txBody>
          <a:bodyPr vert="horz" wrap="square" lIns="99024" tIns="49513" rIns="99024" bIns="49513" numCol="1" anchor="t" anchorCtr="0" compatLnSpc="1">
            <a:prstTxWarp prst="textNoShape">
              <a:avLst/>
            </a:prstTxWarp>
          </a:bodyPr>
          <a:lstStyle>
            <a:lvl1pPr algn="r">
              <a:defRPr sz="1300">
                <a:latin typeface="Arial" charset="0"/>
              </a:defRPr>
            </a:lvl1pPr>
          </a:lstStyle>
          <a:p>
            <a:pPr>
              <a:defRPr/>
            </a:pPr>
            <a:fld id="{2E77D567-62C8-47FD-A59E-94B240A6C760}" type="datetime1">
              <a:rPr lang="zh-CN" altLang="en-US"/>
              <a:pPr>
                <a:defRPr/>
              </a:pPr>
              <a:t>2021/1/4</a:t>
            </a:fld>
            <a:endParaRPr lang="en-US" altLang="zh-CN"/>
          </a:p>
        </p:txBody>
      </p:sp>
      <p:sp>
        <p:nvSpPr>
          <p:cNvPr id="8196" name="Rectangle 4"/>
          <p:cNvSpPr>
            <a:spLocks noGrp="1" noRot="1" noChangeAspect="1" noChangeArrowheads="1" noTextEdit="1"/>
          </p:cNvSpPr>
          <p:nvPr>
            <p:ph type="sldImg" idx="2"/>
          </p:nvPr>
        </p:nvSpPr>
        <p:spPr bwMode="auto">
          <a:xfrm>
            <a:off x="990600" y="768350"/>
            <a:ext cx="5118100" cy="3838575"/>
          </a:xfrm>
          <a:prstGeom prst="rect">
            <a:avLst/>
          </a:prstGeom>
          <a:noFill/>
          <a:ln w="9525">
            <a:solidFill>
              <a:srgbClr val="000000"/>
            </a:solidFill>
            <a:miter lim="800000"/>
            <a:headEnd/>
            <a:tailEnd/>
          </a:ln>
        </p:spPr>
      </p:sp>
      <p:sp>
        <p:nvSpPr>
          <p:cNvPr id="149509" name="Rectangle 5"/>
          <p:cNvSpPr>
            <a:spLocks noGrp="1" noChangeArrowheads="1"/>
          </p:cNvSpPr>
          <p:nvPr>
            <p:ph type="body" sz="quarter" idx="3"/>
          </p:nvPr>
        </p:nvSpPr>
        <p:spPr bwMode="auto">
          <a:xfrm>
            <a:off x="710253" y="4861442"/>
            <a:ext cx="5678796" cy="4605576"/>
          </a:xfrm>
          <a:prstGeom prst="rect">
            <a:avLst/>
          </a:prstGeom>
          <a:noFill/>
          <a:ln w="9525">
            <a:noFill/>
            <a:miter lim="800000"/>
            <a:headEnd/>
            <a:tailEnd/>
          </a:ln>
          <a:effectLst/>
        </p:spPr>
        <p:txBody>
          <a:bodyPr vert="horz" wrap="square" lIns="99024" tIns="49513" rIns="99024" bIns="49513"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149510" name="Rectangle 6"/>
          <p:cNvSpPr>
            <a:spLocks noGrp="1" noChangeArrowheads="1"/>
          </p:cNvSpPr>
          <p:nvPr>
            <p:ph type="ftr" sz="quarter" idx="4"/>
          </p:nvPr>
        </p:nvSpPr>
        <p:spPr bwMode="auto">
          <a:xfrm>
            <a:off x="2" y="9721132"/>
            <a:ext cx="3076149" cy="511731"/>
          </a:xfrm>
          <a:prstGeom prst="rect">
            <a:avLst/>
          </a:prstGeom>
          <a:noFill/>
          <a:ln w="9525">
            <a:noFill/>
            <a:miter lim="800000"/>
            <a:headEnd/>
            <a:tailEnd/>
          </a:ln>
          <a:effectLst/>
        </p:spPr>
        <p:txBody>
          <a:bodyPr vert="horz" wrap="square" lIns="99024" tIns="49513" rIns="99024" bIns="49513" numCol="1" anchor="b" anchorCtr="0" compatLnSpc="1">
            <a:prstTxWarp prst="textNoShape">
              <a:avLst/>
            </a:prstTxWarp>
          </a:bodyPr>
          <a:lstStyle>
            <a:lvl1pPr>
              <a:defRPr sz="1300">
                <a:latin typeface="Arial" charset="0"/>
              </a:defRPr>
            </a:lvl1pPr>
          </a:lstStyle>
          <a:p>
            <a:pPr>
              <a:defRPr/>
            </a:pPr>
            <a:endParaRPr lang="en-US" altLang="zh-CN"/>
          </a:p>
        </p:txBody>
      </p:sp>
      <p:sp>
        <p:nvSpPr>
          <p:cNvPr id="149511" name="Rectangle 7"/>
          <p:cNvSpPr>
            <a:spLocks noGrp="1" noChangeArrowheads="1"/>
          </p:cNvSpPr>
          <p:nvPr>
            <p:ph type="sldNum" sz="quarter" idx="5"/>
          </p:nvPr>
        </p:nvSpPr>
        <p:spPr bwMode="auto">
          <a:xfrm>
            <a:off x="4021541" y="9721132"/>
            <a:ext cx="3076149" cy="511731"/>
          </a:xfrm>
          <a:prstGeom prst="rect">
            <a:avLst/>
          </a:prstGeom>
          <a:noFill/>
          <a:ln w="9525">
            <a:noFill/>
            <a:miter lim="800000"/>
            <a:headEnd/>
            <a:tailEnd/>
          </a:ln>
          <a:effectLst/>
        </p:spPr>
        <p:txBody>
          <a:bodyPr vert="horz" wrap="square" lIns="99024" tIns="49513" rIns="99024" bIns="49513" numCol="1" anchor="b" anchorCtr="0" compatLnSpc="1">
            <a:prstTxWarp prst="textNoShape">
              <a:avLst/>
            </a:prstTxWarp>
          </a:bodyPr>
          <a:lstStyle>
            <a:lvl1pPr algn="r">
              <a:defRPr sz="1300">
                <a:latin typeface="Arial" charset="0"/>
              </a:defRPr>
            </a:lvl1pPr>
          </a:lstStyle>
          <a:p>
            <a:pPr>
              <a:defRPr/>
            </a:pPr>
            <a:fld id="{9BBF98F5-E76E-4E4D-8DAF-7E5915119294}" type="slidenum">
              <a:rPr lang="zh-CN" altLang="en-US"/>
              <a:pPr>
                <a:defRPr/>
              </a:pPr>
              <a:t>‹#›</a:t>
            </a:fld>
            <a:endParaRPr lang="en-US" altLang="zh-CN"/>
          </a:p>
        </p:txBody>
      </p:sp>
    </p:spTree>
    <p:extLst>
      <p:ext uri="{BB962C8B-B14F-4D97-AF65-F5344CB8AC3E}">
        <p14:creationId xmlns:p14="http://schemas.microsoft.com/office/powerpoint/2010/main" val="314492436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BF98F5-E76E-4E4D-8DAF-7E5915119294}" type="slidenum">
              <a:rPr lang="zh-CN" altLang="en-US" smtClean="0"/>
              <a:pPr>
                <a:defRPr/>
              </a:pPr>
              <a:t>1</a:t>
            </a:fld>
            <a:endParaRPr lang="en-US" altLang="zh-CN"/>
          </a:p>
        </p:txBody>
      </p:sp>
    </p:spTree>
    <p:extLst>
      <p:ext uri="{BB962C8B-B14F-4D97-AF65-F5344CB8AC3E}">
        <p14:creationId xmlns:p14="http://schemas.microsoft.com/office/powerpoint/2010/main" val="3876278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BF98F5-E76E-4E4D-8DAF-7E5915119294}" type="slidenum">
              <a:rPr lang="zh-CN" altLang="en-US" smtClean="0"/>
              <a:pPr>
                <a:defRPr/>
              </a:pPr>
              <a:t>5</a:t>
            </a:fld>
            <a:endParaRPr lang="en-US" altLang="zh-CN"/>
          </a:p>
        </p:txBody>
      </p:sp>
    </p:spTree>
    <p:extLst>
      <p:ext uri="{BB962C8B-B14F-4D97-AF65-F5344CB8AC3E}">
        <p14:creationId xmlns:p14="http://schemas.microsoft.com/office/powerpoint/2010/main" val="3546613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If an assortment </a:t>
                </a:r>
                <a14:m>
                  <m:oMath xmlns:m="http://schemas.openxmlformats.org/officeDocument/2006/math">
                    <m:r>
                      <a:rPr lang="en-US" i="1">
                        <a:latin typeface="Cambria Math" panose="02040503050406030204" pitchFamily="18" charset="0"/>
                      </a:rPr>
                      <m:t>𝑆</m:t>
                    </m:r>
                  </m:oMath>
                </a14:m>
                <a:r>
                  <a:rPr lang="en-US" dirty="0"/>
                  <a:t> is provided in thread </a:t>
                </a:r>
                <a14:m>
                  <m:oMath xmlns:m="http://schemas.openxmlformats.org/officeDocument/2006/math">
                    <m:r>
                      <a:rPr lang="en-US" i="1" dirty="0">
                        <a:latin typeface="Cambria Math" panose="02040503050406030204" pitchFamily="18" charset="0"/>
                      </a:rPr>
                      <m:t>𝑗</m:t>
                    </m:r>
                  </m:oMath>
                </a14:m>
                <a:r>
                  <a:rPr lang="en-US" dirty="0"/>
                  <a:t>,  it will attain good reward in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𝑗</m:t>
                        </m:r>
                      </m:e>
                      <m:sup>
                        <m:r>
                          <a:rPr lang="en-US" i="1">
                            <a:latin typeface="Cambria Math" panose="02040503050406030204" pitchFamily="18" charset="0"/>
                          </a:rPr>
                          <m:t>′</m:t>
                        </m:r>
                      </m:sup>
                    </m:sSup>
                    <m:r>
                      <a:rPr lang="en-US" i="1">
                        <a:latin typeface="Cambria Math" panose="02040503050406030204" pitchFamily="18" charset="0"/>
                      </a:rPr>
                      <m:t>&lt;</m:t>
                    </m:r>
                    <m:r>
                      <a:rPr lang="en-US" i="1">
                        <a:latin typeface="Cambria Math" panose="02040503050406030204" pitchFamily="18" charset="0"/>
                      </a:rPr>
                      <m:t>𝑗</m:t>
                    </m:r>
                    <m:r>
                      <a:rPr lang="en-US" i="1">
                        <a:latin typeface="Cambria Math" panose="02040503050406030204" pitchFamily="18" charset="0"/>
                      </a:rPr>
                      <m:t> </m:t>
                    </m:r>
                  </m:oMath>
                </a14:m>
                <a:r>
                  <a:rPr lang="en-US" dirty="0"/>
                  <a:t> (</a:t>
                </a:r>
                <a:r>
                  <a:rPr lang="en-US" i="1" dirty="0"/>
                  <a:t>larger</a:t>
                </a:r>
                <a:r>
                  <a:rPr lang="en-US" dirty="0"/>
                  <a:t> </a:t>
                </a:r>
                <a14:m>
                  <m:oMath xmlns:m="http://schemas.openxmlformats.org/officeDocument/2006/math">
                    <m:r>
                      <a:rPr lang="en-US" i="1">
                        <a:latin typeface="Cambria Math" panose="02040503050406030204" pitchFamily="18" charset="0"/>
                      </a:rPr>
                      <m:t>𝜖</m:t>
                    </m:r>
                    <m:r>
                      <a:rPr lang="en-US" i="1">
                        <a:latin typeface="Cambria Math" panose="02040503050406030204" pitchFamily="18" charset="0"/>
                      </a:rPr>
                      <m:t>),</m:t>
                    </m:r>
                    <m:r>
                      <a:rPr lang="en-US" b="0" i="1" smtClean="0">
                        <a:latin typeface="Cambria Math" panose="02040503050406030204" pitchFamily="18" charset="0"/>
                      </a:rPr>
                      <m:t>𝑚𝑒𝑎𝑛𝑖𝑛𝑔</m:t>
                    </m:r>
                    <m:r>
                      <a:rPr lang="en-US" b="0" i="1" smtClean="0">
                        <a:latin typeface="Cambria Math" panose="02040503050406030204" pitchFamily="18" charset="0"/>
                      </a:rPr>
                      <m:t> </m:t>
                    </m:r>
                  </m:oMath>
                </a14:m>
                <a:endParaRPr lang="en-US" i="1" dirty="0"/>
              </a:p>
              <a:p>
                <a:endParaRPr lang="en-US" dirty="0"/>
              </a:p>
            </p:txBody>
          </p:sp>
        </mc:Choice>
        <mc:Fallback xmlns="">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If an assortment </a:t>
                </a:r>
                <a:r>
                  <a:rPr lang="en-US" i="0">
                    <a:latin typeface="Cambria Math" panose="02040503050406030204" pitchFamily="18" charset="0"/>
                  </a:rPr>
                  <a:t>𝑆</a:t>
                </a:r>
                <a:r>
                  <a:rPr lang="en-US" dirty="0"/>
                  <a:t> is provided in thread </a:t>
                </a:r>
                <a:r>
                  <a:rPr lang="en-US" i="0" dirty="0">
                    <a:latin typeface="Cambria Math" panose="02040503050406030204" pitchFamily="18" charset="0"/>
                  </a:rPr>
                  <a:t>𝑗</a:t>
                </a:r>
                <a:r>
                  <a:rPr lang="en-US" dirty="0"/>
                  <a:t>,  it will attain good reward in </a:t>
                </a:r>
                <a:r>
                  <a:rPr lang="en-US" i="0">
                    <a:latin typeface="Cambria Math" panose="02040503050406030204" pitchFamily="18" charset="0"/>
                  </a:rPr>
                  <a:t>𝑗^′&lt;𝑗 </a:t>
                </a:r>
                <a:r>
                  <a:rPr lang="en-US" dirty="0"/>
                  <a:t> (</a:t>
                </a:r>
                <a:r>
                  <a:rPr lang="en-US" i="1" dirty="0"/>
                  <a:t>larger</a:t>
                </a:r>
                <a:r>
                  <a:rPr lang="en-US" dirty="0"/>
                  <a:t> </a:t>
                </a:r>
                <a:r>
                  <a:rPr lang="en-US" i="0">
                    <a:latin typeface="Cambria Math" panose="02040503050406030204" pitchFamily="18" charset="0"/>
                  </a:rPr>
                  <a:t>𝜖)</a:t>
                </a:r>
                <a:r>
                  <a:rPr lang="en-US" b="0" i="0" smtClean="0">
                    <a:latin typeface="Cambria Math" panose="02040503050406030204" pitchFamily="18" charset="0"/>
                  </a:rPr>
                  <a:t>,𝑚𝑒𝑎𝑛𝑖𝑛𝑔 </a:t>
                </a:r>
                <a:endParaRPr lang="en-US" dirty="0"/>
              </a:p>
              <a:p>
                <a:endParaRPr lang="en-US" dirty="0"/>
              </a:p>
            </p:txBody>
          </p:sp>
        </mc:Fallback>
      </mc:AlternateContent>
      <p:sp>
        <p:nvSpPr>
          <p:cNvPr id="4" name="Slide Number Placeholder 3"/>
          <p:cNvSpPr>
            <a:spLocks noGrp="1"/>
          </p:cNvSpPr>
          <p:nvPr>
            <p:ph type="sldNum" sz="quarter" idx="10"/>
          </p:nvPr>
        </p:nvSpPr>
        <p:spPr/>
        <p:txBody>
          <a:bodyPr/>
          <a:lstStyle/>
          <a:p>
            <a:pPr>
              <a:defRPr/>
            </a:pPr>
            <a:fld id="{9BBF98F5-E76E-4E4D-8DAF-7E5915119294}" type="slidenum">
              <a:rPr lang="zh-CN" altLang="en-US" smtClean="0"/>
              <a:pPr>
                <a:defRPr/>
              </a:pPr>
              <a:t>18</a:t>
            </a:fld>
            <a:endParaRPr lang="en-US" altLang="zh-CN"/>
          </a:p>
        </p:txBody>
      </p:sp>
    </p:spTree>
    <p:extLst>
      <p:ext uri="{BB962C8B-B14F-4D97-AF65-F5344CB8AC3E}">
        <p14:creationId xmlns:p14="http://schemas.microsoft.com/office/powerpoint/2010/main" val="1707644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8"/>
          <p:cNvSpPr>
            <a:spLocks noChangeArrowheads="1"/>
          </p:cNvSpPr>
          <p:nvPr/>
        </p:nvSpPr>
        <p:spPr bwMode="ltGray">
          <a:xfrm>
            <a:off x="0" y="6611938"/>
            <a:ext cx="9144000" cy="260350"/>
          </a:xfrm>
          <a:prstGeom prst="rect">
            <a:avLst/>
          </a:prstGeom>
          <a:solidFill>
            <a:schemeClr val="accent2"/>
          </a:solidFill>
          <a:ln w="9525">
            <a:noFill/>
            <a:miter lim="800000"/>
            <a:headEnd/>
            <a:tailEnd/>
          </a:ln>
          <a:effectLst/>
        </p:spPr>
        <p:txBody>
          <a:bodyPr wrap="none" anchor="ctr"/>
          <a:lstStyle/>
          <a:p>
            <a:pPr>
              <a:defRPr/>
            </a:pPr>
            <a:endParaRPr lang="en-US">
              <a:latin typeface="Arial" charset="0"/>
            </a:endParaRPr>
          </a:p>
        </p:txBody>
      </p:sp>
      <p:sp>
        <p:nvSpPr>
          <p:cNvPr id="3075" name="Rectangle 3"/>
          <p:cNvSpPr>
            <a:spLocks noGrp="1" noChangeArrowheads="1"/>
          </p:cNvSpPr>
          <p:nvPr>
            <p:ph type="subTitle" idx="1"/>
          </p:nvPr>
        </p:nvSpPr>
        <p:spPr bwMode="gray">
          <a:xfrm>
            <a:off x="2590800" y="4581525"/>
            <a:ext cx="6553200" cy="1584325"/>
          </a:xfrm>
        </p:spPr>
        <p:txBody>
          <a:bodyPr/>
          <a:lstStyle>
            <a:lvl1pPr marL="0" indent="0" algn="ctr">
              <a:buFont typeface="Wingdings" pitchFamily="2" charset="2"/>
              <a:buNone/>
              <a:defRPr sz="2000" b="1">
                <a:solidFill>
                  <a:schemeClr val="tx2"/>
                </a:solidFill>
                <a:latin typeface="Verdana" pitchFamily="34" charset="0"/>
                <a:ea typeface="楷体_GB2312" pitchFamily="49" charset="-122"/>
              </a:defRPr>
            </a:lvl1pPr>
          </a:lstStyle>
          <a:p>
            <a:r>
              <a:rPr lang="en-US" altLang="zh-CN"/>
              <a:t>                              </a:t>
            </a:r>
          </a:p>
          <a:p>
            <a:r>
              <a:rPr lang="zh-CN" altLang="en-US"/>
              <a:t>                           答辩人：周 星</a:t>
            </a:r>
          </a:p>
          <a:p>
            <a:r>
              <a:rPr lang="zh-CN" altLang="en-US"/>
              <a:t>                                导师：彭勤科 教授</a:t>
            </a:r>
          </a:p>
          <a:p>
            <a:r>
              <a:rPr lang="zh-CN" altLang="en-US"/>
              <a:t>                            </a:t>
            </a:r>
          </a:p>
          <a:p>
            <a:r>
              <a:rPr lang="zh-CN" altLang="en-US"/>
              <a:t>                             系统工程研究所</a:t>
            </a:r>
          </a:p>
          <a:p>
            <a:endParaRPr lang="en-US" altLang="zh-CN"/>
          </a:p>
        </p:txBody>
      </p:sp>
      <p:sp>
        <p:nvSpPr>
          <p:cNvPr id="3093" name="Rectangle 21"/>
          <p:cNvSpPr>
            <a:spLocks noGrp="1" noChangeArrowheads="1"/>
          </p:cNvSpPr>
          <p:nvPr>
            <p:ph type="ctrTitle" sz="quarter"/>
          </p:nvPr>
        </p:nvSpPr>
        <p:spPr bwMode="gray">
          <a:xfrm>
            <a:off x="0" y="1557338"/>
            <a:ext cx="9144000" cy="2592387"/>
          </a:xfrm>
          <a:gradFill rotWithShape="1">
            <a:gsLst>
              <a:gs pos="0">
                <a:schemeClr val="tx1">
                  <a:gamma/>
                  <a:shade val="46275"/>
                  <a:invGamma/>
                </a:schemeClr>
              </a:gs>
              <a:gs pos="50000">
                <a:schemeClr val="tx1"/>
              </a:gs>
              <a:gs pos="100000">
                <a:schemeClr val="tx1">
                  <a:gamma/>
                  <a:shade val="46275"/>
                  <a:invGamma/>
                </a:schemeClr>
              </a:gs>
            </a:gsLst>
            <a:lin ang="0" scaled="1"/>
          </a:gradFill>
        </p:spPr>
        <p:txBody>
          <a:bodyPr/>
          <a:lstStyle>
            <a:lvl1pPr>
              <a:defRPr sz="4000">
                <a:ea typeface="宋体" pitchFamily="2" charset="-122"/>
              </a:defRPr>
            </a:lvl1pPr>
          </a:lstStyle>
          <a:p>
            <a:r>
              <a:rPr lang="zh-CN" altLang="en-US"/>
              <a:t>基于系统调用和函数返回地址链信息的进程行为建模与异常检测方法研究 </a:t>
            </a:r>
            <a:endParaRPr lang="en-US" altLang="ko-K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rebuchet MS"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sz="2200">
                <a:solidFill>
                  <a:srgbClr val="C00000"/>
                </a:solidFill>
                <a:latin typeface="+mn-lt"/>
              </a:defRPr>
            </a:lvl1pPr>
            <a:lvl2pPr>
              <a:defRPr sz="2000">
                <a:solidFill>
                  <a:schemeClr val="tx1"/>
                </a:solidFill>
              </a:defRPr>
            </a:lvl2pPr>
            <a:lvl3pPr>
              <a:defRPr sz="1800">
                <a:solidFill>
                  <a:srgbClr val="7030A0"/>
                </a:solidFill>
              </a:defRPr>
            </a:lvl3pPr>
            <a:lvl4pPr>
              <a:defRPr sz="1600">
                <a:solidFill>
                  <a:srgbClr val="0E1000"/>
                </a:solidFill>
              </a:defRPr>
            </a:lvl4pPr>
            <a:lvl5pPr>
              <a:defRPr sz="1400">
                <a:solidFill>
                  <a:srgbClr val="0E1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6"/>
          <p:cNvSpPr>
            <a:spLocks noGrp="1" noChangeArrowheads="1"/>
          </p:cNvSpPr>
          <p:nvPr>
            <p:ph type="sldNum" sz="quarter" idx="10"/>
          </p:nvPr>
        </p:nvSpPr>
        <p:spPr>
          <a:xfrm>
            <a:off x="8604448" y="6537325"/>
            <a:ext cx="539552" cy="320675"/>
          </a:xfrm>
          <a:ln/>
        </p:spPr>
        <p:txBody>
          <a:bodyPr/>
          <a:lstStyle>
            <a:lvl1pPr>
              <a:defRPr/>
            </a:lvl1pPr>
          </a:lstStyle>
          <a:p>
            <a:pPr>
              <a:defRPr/>
            </a:pPr>
            <a:fld id="{1E899246-390C-4042-BE19-60E1D5BF357F}" type="slidenum">
              <a:rPr lang="zh-CN" altLang="en-US" smtClean="0"/>
              <a:pPr>
                <a:defRPr/>
              </a:pPr>
              <a:t>‹#›</a:t>
            </a:fld>
            <a:endParaRPr lang="en-US" altLang="zh-CN" dirty="0"/>
          </a:p>
        </p:txBody>
      </p:sp>
      <p:sp>
        <p:nvSpPr>
          <p:cNvPr id="5" name="Rectangle 4"/>
          <p:cNvSpPr>
            <a:spLocks noGrp="1" noChangeArrowheads="1"/>
          </p:cNvSpPr>
          <p:nvPr>
            <p:ph type="dt" sz="half" idx="11"/>
          </p:nvPr>
        </p:nvSpPr>
        <p:spPr>
          <a:ln/>
        </p:spPr>
        <p:txBody>
          <a:bodyPr/>
          <a:lstStyle>
            <a:lvl1pPr>
              <a:defRPr/>
            </a:lvl1pPr>
          </a:lstStyle>
          <a:p>
            <a:pPr>
              <a:defRPr/>
            </a:pPr>
            <a:endParaRPr lang="en-US" altLang="zh-CN"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50C7D351-519D-44A8-9ADF-07701A4909D6}" type="slidenum">
              <a:rPr lang="zh-CN" altLang="en-US"/>
              <a:pPr>
                <a:defRPr/>
              </a:pPr>
              <a:t>‹#›</a:t>
            </a:fld>
            <a:r>
              <a:rPr lang="en-US" altLang="zh-CN"/>
              <a:t>/41</a:t>
            </a:r>
          </a:p>
        </p:txBody>
      </p:sp>
      <p:sp>
        <p:nvSpPr>
          <p:cNvPr id="5" name="Rectangle 4"/>
          <p:cNvSpPr>
            <a:spLocks noGrp="1" noChangeArrowheads="1"/>
          </p:cNvSpPr>
          <p:nvPr>
            <p:ph type="dt" sz="half" idx="11"/>
          </p:nvPr>
        </p:nvSpPr>
        <p:spPr>
          <a:ln/>
        </p:spPr>
        <p:txBody>
          <a:bodyPr/>
          <a:lstStyle>
            <a:lvl1pPr>
              <a:defRPr/>
            </a:lvl1pPr>
          </a:lstStyle>
          <a:p>
            <a:pPr>
              <a:defRPr/>
            </a:pPr>
            <a:endParaRPr lang="en-US" altLang="zh-CN"/>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rebuchet MS" pitchFamily="34" charset="0"/>
              </a:defRPr>
            </a:lvl1pPr>
          </a:lstStyle>
          <a:p>
            <a:r>
              <a:rPr lang="en-US" dirty="0"/>
              <a:t>Click to edit Master title style</a:t>
            </a:r>
          </a:p>
        </p:txBody>
      </p:sp>
      <p:sp>
        <p:nvSpPr>
          <p:cNvPr id="3" name="Content Placeholder 2"/>
          <p:cNvSpPr>
            <a:spLocks noGrp="1"/>
          </p:cNvSpPr>
          <p:nvPr>
            <p:ph sz="half" idx="1"/>
          </p:nvPr>
        </p:nvSpPr>
        <p:spPr>
          <a:xfrm>
            <a:off x="457200" y="1152525"/>
            <a:ext cx="40386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52525"/>
            <a:ext cx="40386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95BDC1C4-34EF-4BD9-8663-6CA70B4C2A36}" type="slidenum">
              <a:rPr lang="zh-CN" altLang="en-US"/>
              <a:pPr>
                <a:defRPr/>
              </a:pPr>
              <a:t>‹#›</a:t>
            </a:fld>
            <a:r>
              <a:rPr lang="en-US" altLang="zh-CN"/>
              <a:t>/41</a:t>
            </a:r>
          </a:p>
        </p:txBody>
      </p:sp>
      <p:sp>
        <p:nvSpPr>
          <p:cNvPr id="6" name="Rectangle 4"/>
          <p:cNvSpPr>
            <a:spLocks noGrp="1" noChangeArrowheads="1"/>
          </p:cNvSpPr>
          <p:nvPr>
            <p:ph type="dt" sz="half" idx="11"/>
          </p:nvPr>
        </p:nvSpPr>
        <p:spPr>
          <a:ln/>
        </p:spPr>
        <p:txBody>
          <a:bodyPr/>
          <a:lstStyle>
            <a:lvl1pPr>
              <a:defRPr/>
            </a:lvl1pPr>
          </a:lstStyle>
          <a:p>
            <a:pPr>
              <a:defRPr/>
            </a:pPr>
            <a:endParaRPr lang="en-US" altLang="zh-CN"/>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2407469A-1801-4467-BD4B-3469E2C50D7D}" type="slidenum">
              <a:rPr lang="zh-CN" altLang="en-US"/>
              <a:pPr>
                <a:defRPr/>
              </a:pPr>
              <a:t>‹#›</a:t>
            </a:fld>
            <a:r>
              <a:rPr lang="en-US" altLang="zh-CN"/>
              <a:t>/41</a:t>
            </a:r>
          </a:p>
        </p:txBody>
      </p:sp>
      <p:sp>
        <p:nvSpPr>
          <p:cNvPr id="8" name="Rectangle 4"/>
          <p:cNvSpPr>
            <a:spLocks noGrp="1" noChangeArrowheads="1"/>
          </p:cNvSpPr>
          <p:nvPr>
            <p:ph type="dt" sz="half" idx="11"/>
          </p:nvPr>
        </p:nvSpPr>
        <p:spPr>
          <a:ln/>
        </p:spPr>
        <p:txBody>
          <a:bodyPr/>
          <a:lstStyle>
            <a:lvl1pPr>
              <a:defRPr/>
            </a:lvl1pPr>
          </a:lstStyle>
          <a:p>
            <a:pPr>
              <a:defRPr/>
            </a:pPr>
            <a:endParaRPr lang="en-US" altLang="zh-CN"/>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EED04D37-6DC1-4ACA-B4AF-EE60FD4F9EB9}" type="slidenum">
              <a:rPr lang="zh-CN" altLang="en-US"/>
              <a:pPr>
                <a:defRPr/>
              </a:pPr>
              <a:t>‹#›</a:t>
            </a:fld>
            <a:r>
              <a:rPr lang="en-US" altLang="zh-CN"/>
              <a:t>/41</a:t>
            </a:r>
          </a:p>
        </p:txBody>
      </p:sp>
      <p:sp>
        <p:nvSpPr>
          <p:cNvPr id="4" name="Rectangle 4"/>
          <p:cNvSpPr>
            <a:spLocks noGrp="1" noChangeArrowheads="1"/>
          </p:cNvSpPr>
          <p:nvPr>
            <p:ph type="dt" sz="half" idx="11"/>
          </p:nvPr>
        </p:nvSpPr>
        <p:spPr>
          <a:ln/>
        </p:spPr>
        <p:txBody>
          <a:bodyPr/>
          <a:lstStyle>
            <a:lvl1pPr>
              <a:defRPr/>
            </a:lvl1pPr>
          </a:lstStyle>
          <a:p>
            <a:pPr>
              <a:defRPr/>
            </a:pPr>
            <a:endParaRPr lang="en-US" altLang="zh-CN"/>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EFBCFBC1-C156-4D9E-B9DB-D0D7A06AC37F}" type="slidenum">
              <a:rPr lang="zh-CN" altLang="en-US"/>
              <a:pPr>
                <a:defRPr/>
              </a:pPr>
              <a:t>‹#›</a:t>
            </a:fld>
            <a:r>
              <a:rPr lang="en-US" altLang="zh-CN"/>
              <a:t>/41</a:t>
            </a:r>
          </a:p>
        </p:txBody>
      </p:sp>
      <p:sp>
        <p:nvSpPr>
          <p:cNvPr id="3" name="Rectangle 4"/>
          <p:cNvSpPr>
            <a:spLocks noGrp="1" noChangeArrowheads="1"/>
          </p:cNvSpPr>
          <p:nvPr>
            <p:ph type="dt" sz="half" idx="11"/>
          </p:nvPr>
        </p:nvSpPr>
        <p:spPr>
          <a:ln/>
        </p:spPr>
        <p:txBody>
          <a:bodyPr/>
          <a:lstStyle>
            <a:lvl1pPr>
              <a:defRPr/>
            </a:lvl1pPr>
          </a:lstStyle>
          <a:p>
            <a:pPr>
              <a:defRPr/>
            </a:pPr>
            <a:endParaRPr lang="en-US" altLang="zh-CN"/>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D87DAD37-1908-4B0C-B031-C0CF60EB2DB1}" type="slidenum">
              <a:rPr lang="zh-CN" altLang="en-US"/>
              <a:pPr>
                <a:defRPr/>
              </a:pPr>
              <a:t>‹#›</a:t>
            </a:fld>
            <a:r>
              <a:rPr lang="en-US" altLang="zh-CN"/>
              <a:t>/41</a:t>
            </a:r>
          </a:p>
        </p:txBody>
      </p:sp>
      <p:sp>
        <p:nvSpPr>
          <p:cNvPr id="6" name="Rectangle 4"/>
          <p:cNvSpPr>
            <a:spLocks noGrp="1" noChangeArrowheads="1"/>
          </p:cNvSpPr>
          <p:nvPr>
            <p:ph type="dt" sz="half" idx="11"/>
          </p:nvPr>
        </p:nvSpPr>
        <p:spPr>
          <a:ln/>
        </p:spPr>
        <p:txBody>
          <a:bodyPr/>
          <a:lstStyle>
            <a:lvl1pPr>
              <a:defRPr/>
            </a:lvl1pPr>
          </a:lstStyle>
          <a:p>
            <a:pPr>
              <a:defRPr/>
            </a:pPr>
            <a:endParaRPr lang="en-US" altLang="zh-CN"/>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3A238BE7-C086-48B3-961B-917B3544AFEB}" type="slidenum">
              <a:rPr lang="zh-CN" altLang="en-US"/>
              <a:pPr>
                <a:defRPr/>
              </a:pPr>
              <a:t>‹#›</a:t>
            </a:fld>
            <a:r>
              <a:rPr lang="en-US" altLang="zh-CN"/>
              <a:t>/41</a:t>
            </a:r>
          </a:p>
        </p:txBody>
      </p:sp>
      <p:sp>
        <p:nvSpPr>
          <p:cNvPr id="6" name="Rectangle 4"/>
          <p:cNvSpPr>
            <a:spLocks noGrp="1" noChangeArrowheads="1"/>
          </p:cNvSpPr>
          <p:nvPr>
            <p:ph type="dt" sz="half" idx="11"/>
          </p:nvPr>
        </p:nvSpPr>
        <p:spPr>
          <a:ln/>
        </p:spPr>
        <p:txBody>
          <a:bodyPr/>
          <a:lstStyle>
            <a:lvl1pPr>
              <a:defRPr/>
            </a:lvl1pPr>
          </a:lstStyle>
          <a:p>
            <a:pPr>
              <a:defRPr/>
            </a:pPr>
            <a:endParaRPr lang="en-US" altLang="zh-CN"/>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73E4D59D-9C23-49E7-9129-AAA178C71904}" type="slidenum">
              <a:rPr lang="zh-CN" altLang="en-US"/>
              <a:pPr>
                <a:defRPr/>
              </a:pPr>
              <a:t>‹#›</a:t>
            </a:fld>
            <a:r>
              <a:rPr lang="en-US" altLang="zh-CN"/>
              <a:t>/41</a:t>
            </a:r>
          </a:p>
        </p:txBody>
      </p:sp>
      <p:sp>
        <p:nvSpPr>
          <p:cNvPr id="5" name="Rectangle 4"/>
          <p:cNvSpPr>
            <a:spLocks noGrp="1" noChangeArrowheads="1"/>
          </p:cNvSpPr>
          <p:nvPr>
            <p:ph type="dt" sz="half" idx="11"/>
          </p:nvPr>
        </p:nvSpPr>
        <p:spPr>
          <a:ln/>
        </p:spPr>
        <p:txBody>
          <a:bodyPr/>
          <a:lstStyle>
            <a:lvl1pPr>
              <a:defRPr/>
            </a:lvl1pPr>
          </a:lstStyle>
          <a:p>
            <a:pPr>
              <a:defRPr/>
            </a:pPr>
            <a:endParaRPr lang="en-US" altLang="zh-CN"/>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8450" y="152400"/>
            <a:ext cx="2114550" cy="6248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52400"/>
            <a:ext cx="6191250" cy="6248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7CA91F7F-9656-43E0-A77A-E2DD2582B33D}" type="slidenum">
              <a:rPr lang="zh-CN" altLang="en-US"/>
              <a:pPr>
                <a:defRPr/>
              </a:pPr>
              <a:t>‹#›</a:t>
            </a:fld>
            <a:r>
              <a:rPr lang="en-US" altLang="zh-CN"/>
              <a:t>/41</a:t>
            </a:r>
          </a:p>
        </p:txBody>
      </p:sp>
      <p:sp>
        <p:nvSpPr>
          <p:cNvPr id="5" name="Rectangle 4"/>
          <p:cNvSpPr>
            <a:spLocks noGrp="1" noChangeArrowheads="1"/>
          </p:cNvSpPr>
          <p:nvPr>
            <p:ph type="dt" sz="half" idx="11"/>
          </p:nvPr>
        </p:nvSpPr>
        <p:spPr>
          <a:ln/>
        </p:spPr>
        <p:txBody>
          <a:bodyPr/>
          <a:lstStyle>
            <a:lvl1pPr>
              <a:defRPr/>
            </a:lvl1pPr>
          </a:lstStyle>
          <a:p>
            <a:pPr>
              <a:defRPr/>
            </a:pPr>
            <a:endParaRPr lang="en-US" altLang="zh-CN"/>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563563"/>
          </a:xfrm>
        </p:spPr>
        <p:txBody>
          <a:bodyPr/>
          <a:lstStyle/>
          <a:p>
            <a:r>
              <a:rPr lang="en-US"/>
              <a:t>Click to edit Master title style</a:t>
            </a:r>
          </a:p>
        </p:txBody>
      </p:sp>
      <p:sp>
        <p:nvSpPr>
          <p:cNvPr id="3" name="Text Placeholder 2"/>
          <p:cNvSpPr>
            <a:spLocks noGrp="1"/>
          </p:cNvSpPr>
          <p:nvPr>
            <p:ph type="body" sz="half" idx="1"/>
          </p:nvPr>
        </p:nvSpPr>
        <p:spPr>
          <a:xfrm>
            <a:off x="457200" y="1152525"/>
            <a:ext cx="4038600" cy="5248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152525"/>
            <a:ext cx="4038600" cy="2547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852863"/>
            <a:ext cx="4038600" cy="2547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0"/>
          </p:nvPr>
        </p:nvSpPr>
        <p:spPr>
          <a:ln/>
        </p:spPr>
        <p:txBody>
          <a:bodyPr/>
          <a:lstStyle>
            <a:lvl1pPr>
              <a:defRPr/>
            </a:lvl1pPr>
          </a:lstStyle>
          <a:p>
            <a:pPr>
              <a:defRPr/>
            </a:pPr>
            <a:fld id="{D7F338BD-1DB4-4B04-8C6D-2F3A3A564677}" type="slidenum">
              <a:rPr lang="zh-CN" altLang="en-US"/>
              <a:pPr>
                <a:defRPr/>
              </a:pPr>
              <a:t>‹#›</a:t>
            </a:fld>
            <a:r>
              <a:rPr lang="en-US" altLang="zh-CN"/>
              <a:t>/41</a:t>
            </a:r>
          </a:p>
        </p:txBody>
      </p:sp>
      <p:sp>
        <p:nvSpPr>
          <p:cNvPr id="7" name="Rectangle 4"/>
          <p:cNvSpPr>
            <a:spLocks noGrp="1" noChangeArrowheads="1"/>
          </p:cNvSpPr>
          <p:nvPr>
            <p:ph type="dt" sz="half" idx="11"/>
          </p:nvPr>
        </p:nvSpPr>
        <p:spPr>
          <a:ln/>
        </p:spPr>
        <p:txBody>
          <a:bodyPr/>
          <a:lstStyle>
            <a:lvl1pPr>
              <a:defRPr/>
            </a:lvl1pPr>
          </a:lstStyle>
          <a:p>
            <a:pPr>
              <a:defRPr/>
            </a:pPr>
            <a:endParaRPr lang="en-US" altLang="zh-CN"/>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563563"/>
          </a:xfrm>
        </p:spPr>
        <p:txBody>
          <a:bodyPr/>
          <a:lstStyle/>
          <a:p>
            <a:r>
              <a:rPr lang="en-US"/>
              <a:t>Click to edit Master title style</a:t>
            </a:r>
          </a:p>
        </p:txBody>
      </p:sp>
      <p:sp>
        <p:nvSpPr>
          <p:cNvPr id="3" name="Text Placeholder 2"/>
          <p:cNvSpPr>
            <a:spLocks noGrp="1"/>
          </p:cNvSpPr>
          <p:nvPr>
            <p:ph type="body" sz="half" idx="1"/>
          </p:nvPr>
        </p:nvSpPr>
        <p:spPr>
          <a:xfrm>
            <a:off x="457200" y="1152525"/>
            <a:ext cx="4038600" cy="5248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52525"/>
            <a:ext cx="4038600" cy="5248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117AC14A-33C2-4F1F-BAD6-44CFCAFA2192}" type="slidenum">
              <a:rPr lang="zh-CN" altLang="en-US"/>
              <a:pPr>
                <a:defRPr/>
              </a:pPr>
              <a:t>‹#›</a:t>
            </a:fld>
            <a:r>
              <a:rPr lang="en-US" altLang="zh-CN"/>
              <a:t>/41</a:t>
            </a:r>
          </a:p>
        </p:txBody>
      </p:sp>
      <p:sp>
        <p:nvSpPr>
          <p:cNvPr id="6" name="Rectangle 4"/>
          <p:cNvSpPr>
            <a:spLocks noGrp="1" noChangeArrowheads="1"/>
          </p:cNvSpPr>
          <p:nvPr>
            <p:ph type="dt" sz="half" idx="11"/>
          </p:nvPr>
        </p:nvSpPr>
        <p:spPr>
          <a:ln/>
        </p:spPr>
        <p:txBody>
          <a:bodyPr/>
          <a:lstStyle>
            <a:lvl1pPr>
              <a:defRPr/>
            </a:lvl1pPr>
          </a:lstStyle>
          <a:p>
            <a:pPr>
              <a:defRPr/>
            </a:pPr>
            <a:endParaRPr lang="en-US" altLang="zh-CN"/>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pPr>
              <a:defRPr/>
            </a:pPr>
            <a:fld id="{CD7401F9-D6D4-4FD9-BEF4-996033204379}" type="slidenum">
              <a:rPr lang="zh-CN" altLang="en-US" smtClean="0"/>
              <a:pPr>
                <a:defRPr/>
              </a:pPr>
              <a:t>‹#›</a:t>
            </a:fld>
            <a:r>
              <a:rPr lang="en-US" altLang="zh-CN"/>
              <a:t>/41</a:t>
            </a:r>
          </a:p>
        </p:txBody>
      </p:sp>
      <p:sp>
        <p:nvSpPr>
          <p:cNvPr id="4" name="Date Placeholder 3"/>
          <p:cNvSpPr>
            <a:spLocks noGrp="1"/>
          </p:cNvSpPr>
          <p:nvPr>
            <p:ph type="dt" sz="half" idx="11"/>
          </p:nvPr>
        </p:nvSpPr>
        <p:spPr/>
        <p:txBody>
          <a:bodyPr/>
          <a:lstStyle/>
          <a:p>
            <a:pPr>
              <a:defRPr/>
            </a:pPr>
            <a:endParaRPr lang="en-US" altLang="zh-CN"/>
          </a:p>
        </p:txBody>
      </p:sp>
    </p:spTree>
    <p:extLst>
      <p:ext uri="{BB962C8B-B14F-4D97-AF65-F5344CB8AC3E}">
        <p14:creationId xmlns:p14="http://schemas.microsoft.com/office/powerpoint/2010/main" val="115575046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9" name="Rectangle 15"/>
          <p:cNvSpPr>
            <a:spLocks noChangeArrowheads="1"/>
          </p:cNvSpPr>
          <p:nvPr/>
        </p:nvSpPr>
        <p:spPr bwMode="ltGray">
          <a:xfrm>
            <a:off x="0" y="0"/>
            <a:ext cx="9144000" cy="836613"/>
          </a:xfrm>
          <a:prstGeom prst="rect">
            <a:avLst/>
          </a:prstGeom>
          <a:gradFill rotWithShape="1">
            <a:gsLst>
              <a:gs pos="0">
                <a:schemeClr val="tx1">
                  <a:gamma/>
                  <a:shade val="46275"/>
                  <a:invGamma/>
                </a:schemeClr>
              </a:gs>
              <a:gs pos="50000">
                <a:schemeClr val="tx1"/>
              </a:gs>
              <a:gs pos="100000">
                <a:schemeClr val="tx1">
                  <a:gamma/>
                  <a:shade val="46275"/>
                  <a:invGamma/>
                </a:schemeClr>
              </a:gs>
            </a:gsLst>
            <a:lin ang="0" scaled="1"/>
          </a:gradFill>
          <a:ln w="9525">
            <a:noFill/>
            <a:miter lim="800000"/>
            <a:headEnd/>
            <a:tailEnd/>
          </a:ln>
          <a:effectLst/>
        </p:spPr>
        <p:txBody>
          <a:bodyPr wrap="none" anchor="ctr"/>
          <a:lstStyle/>
          <a:p>
            <a:pPr>
              <a:defRPr/>
            </a:pPr>
            <a:endParaRPr lang="en-US">
              <a:latin typeface="Arial" charset="0"/>
            </a:endParaRPr>
          </a:p>
        </p:txBody>
      </p:sp>
      <p:sp>
        <p:nvSpPr>
          <p:cNvPr id="2051" name="Rectangle 3"/>
          <p:cNvSpPr>
            <a:spLocks noGrp="1" noChangeArrowheads="1"/>
          </p:cNvSpPr>
          <p:nvPr>
            <p:ph type="body" idx="1"/>
          </p:nvPr>
        </p:nvSpPr>
        <p:spPr bwMode="auto">
          <a:xfrm>
            <a:off x="457200" y="1152525"/>
            <a:ext cx="8229600" cy="52482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30" name="Rectangle 6"/>
          <p:cNvSpPr>
            <a:spLocks noGrp="1" noChangeArrowheads="1"/>
          </p:cNvSpPr>
          <p:nvPr>
            <p:ph type="sldNum" sz="quarter" idx="4"/>
          </p:nvPr>
        </p:nvSpPr>
        <p:spPr bwMode="auto">
          <a:xfrm>
            <a:off x="7010400" y="6537325"/>
            <a:ext cx="21336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latin typeface="+mj-lt"/>
                <a:ea typeface="宋体" pitchFamily="2" charset="-122"/>
              </a:defRPr>
            </a:lvl1pPr>
          </a:lstStyle>
          <a:p>
            <a:pPr>
              <a:defRPr/>
            </a:pPr>
            <a:fld id="{CD7401F9-D6D4-4FD9-BEF4-996033204379}" type="slidenum">
              <a:rPr lang="zh-CN" altLang="en-US"/>
              <a:pPr>
                <a:defRPr/>
              </a:pPr>
              <a:t>‹#›</a:t>
            </a:fld>
            <a:r>
              <a:rPr lang="en-US" altLang="zh-CN"/>
              <a:t>/41</a:t>
            </a:r>
          </a:p>
        </p:txBody>
      </p:sp>
      <p:sp>
        <p:nvSpPr>
          <p:cNvPr id="2053" name="Rectangle 2"/>
          <p:cNvSpPr>
            <a:spLocks noGrp="1" noChangeArrowheads="1"/>
          </p:cNvSpPr>
          <p:nvPr>
            <p:ph type="title"/>
          </p:nvPr>
        </p:nvSpPr>
        <p:spPr bwMode="white">
          <a:xfrm>
            <a:off x="304800" y="152400"/>
            <a:ext cx="8458200" cy="563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1040" name="Text Box 16"/>
          <p:cNvSpPr txBox="1">
            <a:spLocks noChangeArrowheads="1"/>
          </p:cNvSpPr>
          <p:nvPr/>
        </p:nvSpPr>
        <p:spPr bwMode="gray">
          <a:xfrm>
            <a:off x="0" y="838200"/>
            <a:ext cx="9144000" cy="244475"/>
          </a:xfrm>
          <a:prstGeom prst="rect">
            <a:avLst/>
          </a:prstGeom>
          <a:solidFill>
            <a:schemeClr val="accent2"/>
          </a:solidFill>
          <a:ln w="9525">
            <a:noFill/>
            <a:miter lim="800000"/>
            <a:headEnd/>
            <a:tailEnd/>
          </a:ln>
          <a:effectLst/>
        </p:spPr>
        <p:txBody>
          <a:bodyPr>
            <a:spAutoFit/>
          </a:bodyPr>
          <a:lstStyle/>
          <a:p>
            <a:pPr>
              <a:spcBef>
                <a:spcPct val="50000"/>
              </a:spcBef>
              <a:defRPr/>
            </a:pPr>
            <a:endParaRPr lang="zh-CN" altLang="en-US" b="1">
              <a:solidFill>
                <a:schemeClr val="bg1"/>
              </a:solidFill>
              <a:latin typeface="Verdana" pitchFamily="34" charset="0"/>
              <a:ea typeface="宋体" pitchFamily="2" charset="-122"/>
            </a:endParaRPr>
          </a:p>
        </p:txBody>
      </p:sp>
      <p:sp>
        <p:nvSpPr>
          <p:cNvPr id="1028" name="Rectangle 4"/>
          <p:cNvSpPr>
            <a:spLocks noGrp="1" noChangeArrowheads="1"/>
          </p:cNvSpPr>
          <p:nvPr>
            <p:ph type="dt" sz="half" idx="2"/>
          </p:nvPr>
        </p:nvSpPr>
        <p:spPr bwMode="gray">
          <a:xfrm>
            <a:off x="14288" y="838200"/>
            <a:ext cx="84582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1">
                <a:solidFill>
                  <a:schemeClr val="bg1"/>
                </a:solidFill>
                <a:latin typeface="+mj-lt"/>
                <a:ea typeface="宋体" pitchFamily="2" charset="-122"/>
              </a:defRPr>
            </a:lvl1pPr>
          </a:lstStyle>
          <a:p>
            <a:pPr>
              <a:defRPr/>
            </a:pPr>
            <a:endParaRPr lang="en-US" altLang="zh-CN"/>
          </a:p>
        </p:txBody>
      </p:sp>
    </p:spTree>
  </p:cSld>
  <p:clrMap bg1="lt1" tx1="dk1" bg2="lt2" tx2="dk2" accent1="accent1" accent2="accent2" accent3="accent3" accent4="accent4" accent5="accent5" accent6="accent6" hlink="hlink" folHlink="folHlink"/>
  <p:sldLayoutIdLst>
    <p:sldLayoutId id="2147483675"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7" r:id="rId14"/>
  </p:sldLayoutIdLst>
  <p:transition/>
  <p:hf hdr="0" ftr="0" dt="0"/>
  <p:txStyles>
    <p:titleStyle>
      <a:lvl1pPr algn="ctr" rtl="0" eaLnBrk="0" fontAlgn="base" hangingPunct="0">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Verdana" pitchFamily="34" charset="0"/>
        </a:defRPr>
      </a:lvl2pPr>
      <a:lvl3pPr algn="ctr" rtl="0" eaLnBrk="0" fontAlgn="base" hangingPunct="0">
        <a:spcBef>
          <a:spcPct val="0"/>
        </a:spcBef>
        <a:spcAft>
          <a:spcPct val="0"/>
        </a:spcAft>
        <a:defRPr sz="3200" b="1">
          <a:solidFill>
            <a:schemeClr val="bg1"/>
          </a:solidFill>
          <a:latin typeface="Verdana" pitchFamily="34" charset="0"/>
        </a:defRPr>
      </a:lvl3pPr>
      <a:lvl4pPr algn="ctr" rtl="0" eaLnBrk="0" fontAlgn="base" hangingPunct="0">
        <a:spcBef>
          <a:spcPct val="0"/>
        </a:spcBef>
        <a:spcAft>
          <a:spcPct val="0"/>
        </a:spcAft>
        <a:defRPr sz="3200" b="1">
          <a:solidFill>
            <a:schemeClr val="bg1"/>
          </a:solidFill>
          <a:latin typeface="Verdana" pitchFamily="34" charset="0"/>
        </a:defRPr>
      </a:lvl4pPr>
      <a:lvl5pPr algn="ctr" rtl="0" eaLnBrk="0" fontAlgn="base" hangingPunct="0">
        <a:spcBef>
          <a:spcPct val="0"/>
        </a:spcBef>
        <a:spcAft>
          <a:spcPct val="0"/>
        </a:spcAft>
        <a:defRPr sz="3200" b="1">
          <a:solidFill>
            <a:schemeClr val="bg1"/>
          </a:solidFill>
          <a:latin typeface="Verdana" pitchFamily="34" charset="0"/>
        </a:defRPr>
      </a:lvl5pPr>
      <a:lvl6pPr marL="457200" algn="ctr" rtl="0" fontAlgn="base">
        <a:spcBef>
          <a:spcPct val="0"/>
        </a:spcBef>
        <a:spcAft>
          <a:spcPct val="0"/>
        </a:spcAft>
        <a:defRPr sz="3200" b="1">
          <a:solidFill>
            <a:schemeClr val="bg1"/>
          </a:solidFill>
          <a:latin typeface="Verdana" pitchFamily="34" charset="0"/>
        </a:defRPr>
      </a:lvl6pPr>
      <a:lvl7pPr marL="914400" algn="ctr" rtl="0" fontAlgn="base">
        <a:spcBef>
          <a:spcPct val="0"/>
        </a:spcBef>
        <a:spcAft>
          <a:spcPct val="0"/>
        </a:spcAft>
        <a:defRPr sz="3200" b="1">
          <a:solidFill>
            <a:schemeClr val="bg1"/>
          </a:solidFill>
          <a:latin typeface="Verdana" pitchFamily="34" charset="0"/>
        </a:defRPr>
      </a:lvl7pPr>
      <a:lvl8pPr marL="1371600" algn="ctr" rtl="0" fontAlgn="base">
        <a:spcBef>
          <a:spcPct val="0"/>
        </a:spcBef>
        <a:spcAft>
          <a:spcPct val="0"/>
        </a:spcAft>
        <a:defRPr sz="3200" b="1">
          <a:solidFill>
            <a:schemeClr val="bg1"/>
          </a:solidFill>
          <a:latin typeface="Verdana" pitchFamily="34" charset="0"/>
        </a:defRPr>
      </a:lvl8pPr>
      <a:lvl9pPr marL="1828800" algn="ctr" rtl="0" fontAlgn="base">
        <a:spcBef>
          <a:spcPct val="0"/>
        </a:spcBef>
        <a:spcAft>
          <a:spcPct val="0"/>
        </a:spcAft>
        <a:defRPr sz="3200" b="1">
          <a:solidFill>
            <a:schemeClr val="bg1"/>
          </a:solidFill>
          <a:latin typeface="Verdana" pitchFamily="34" charset="0"/>
        </a:defRPr>
      </a:lvl9pPr>
    </p:titleStyle>
    <p:bodyStyle>
      <a:lvl1pPr marL="342900" indent="-342900" algn="l" rtl="0" eaLnBrk="0" fontAlgn="base" hangingPunct="0">
        <a:spcBef>
          <a:spcPct val="20000"/>
        </a:spcBef>
        <a:spcAft>
          <a:spcPct val="0"/>
        </a:spcAft>
        <a:buClr>
          <a:schemeClr val="hlink"/>
        </a:buClr>
        <a:buFont typeface="Wingdings" pitchFamily="2" charset="2"/>
        <a:buChar char="v"/>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1.wmf"/><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8.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18.png"/><Relationship Id="rId7" Type="http://schemas.openxmlformats.org/officeDocument/2006/relationships/image" Target="../media/image10.jpeg"/><Relationship Id="rId12"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tags" Target="../tags/tag6.xml"/><Relationship Id="rId7" Type="http://schemas.openxmlformats.org/officeDocument/2006/relationships/image" Target="../media/image36.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34.png"/><Relationship Id="rId5" Type="http://schemas.openxmlformats.org/officeDocument/2006/relationships/image" Target="../media/image42.png"/><Relationship Id="rId4" Type="http://schemas.openxmlformats.org/officeDocument/2006/relationships/slideLayout" Target="../slideLayouts/slideLayout2.xml"/><Relationship Id="rId9"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2" Type="http://schemas.openxmlformats.org/officeDocument/2006/relationships/image" Target="../media/image44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5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7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1750" y="1071563"/>
            <a:ext cx="9175750" cy="2376487"/>
          </a:xfrm>
        </p:spPr>
        <p:txBody>
          <a:bodyPr/>
          <a:lstStyle/>
          <a:p>
            <a:r>
              <a:rPr lang="en-US" altLang="zh-CN" sz="3200" dirty="0">
                <a:latin typeface="+mn-lt"/>
              </a:rPr>
              <a:t>Robust </a:t>
            </a:r>
            <a:r>
              <a:rPr lang="en-US" sz="3200" dirty="0">
                <a:latin typeface="+mn-lt"/>
              </a:rPr>
              <a:t>Dynamic Assortment Planning  in the Presence of Outliers</a:t>
            </a:r>
            <a:endParaRPr lang="en-US" altLang="zh-CN" sz="3200" dirty="0">
              <a:latin typeface="+mn-lt"/>
            </a:endParaRPr>
          </a:p>
        </p:txBody>
      </p:sp>
      <p:sp>
        <p:nvSpPr>
          <p:cNvPr id="2053" name="Rectangle 5"/>
          <p:cNvSpPr>
            <a:spLocks noGrp="1" noChangeArrowheads="1"/>
          </p:cNvSpPr>
          <p:nvPr>
            <p:ph type="subTitle" idx="1"/>
          </p:nvPr>
        </p:nvSpPr>
        <p:spPr>
          <a:xfrm>
            <a:off x="378816" y="4005064"/>
            <a:ext cx="8765184" cy="2429446"/>
          </a:xfrm>
        </p:spPr>
        <p:txBody>
          <a:bodyPr/>
          <a:lstStyle/>
          <a:p>
            <a:pPr algn="l" eaLnBrk="1" hangingPunct="1">
              <a:defRPr/>
            </a:pPr>
            <a:r>
              <a:rPr lang="en-US" altLang="zh-CN" sz="2400" b="0" dirty="0">
                <a:solidFill>
                  <a:schemeClr val="tx1"/>
                </a:solidFill>
                <a:latin typeface="Adobe Devanagari" panose="02040503050201020203" pitchFamily="18" charset="0"/>
                <a:ea typeface="宋体" pitchFamily="2" charset="-122"/>
                <a:cs typeface="Adobe Devanagari" panose="02040503050201020203" pitchFamily="18" charset="0"/>
              </a:rPr>
              <a:t>Xi Chen, </a:t>
            </a:r>
            <a:r>
              <a:rPr lang="en-US" altLang="zh-CN" sz="2400" b="0" i="1" dirty="0">
                <a:solidFill>
                  <a:schemeClr val="tx1"/>
                </a:solidFill>
                <a:latin typeface="Adobe Devanagari" panose="02040503050201020203" pitchFamily="18" charset="0"/>
                <a:ea typeface="宋体" pitchFamily="2" charset="-122"/>
                <a:cs typeface="Adobe Devanagari" panose="02040503050201020203" pitchFamily="18" charset="0"/>
              </a:rPr>
              <a:t>Stern School of Business, New York University</a:t>
            </a:r>
          </a:p>
          <a:p>
            <a:pPr algn="l" eaLnBrk="1" hangingPunct="1">
              <a:defRPr/>
            </a:pPr>
            <a:r>
              <a:rPr lang="en-US" altLang="zh-CN" sz="2400" b="0" dirty="0" err="1">
                <a:solidFill>
                  <a:schemeClr val="tx1"/>
                </a:solidFill>
                <a:latin typeface="Adobe Devanagari" panose="02040503050201020203" pitchFamily="18" charset="0"/>
                <a:ea typeface="宋体" pitchFamily="2" charset="-122"/>
                <a:cs typeface="Adobe Devanagari" panose="02040503050201020203" pitchFamily="18" charset="0"/>
              </a:rPr>
              <a:t>Akshay</a:t>
            </a:r>
            <a:r>
              <a:rPr lang="en-US" altLang="zh-CN" sz="2400" b="0" dirty="0">
                <a:solidFill>
                  <a:schemeClr val="tx1"/>
                </a:solidFill>
                <a:latin typeface="Adobe Devanagari" panose="02040503050201020203" pitchFamily="18" charset="0"/>
                <a:ea typeface="宋体" pitchFamily="2" charset="-122"/>
                <a:cs typeface="Adobe Devanagari" panose="02040503050201020203" pitchFamily="18" charset="0"/>
              </a:rPr>
              <a:t> Krishnamurthy, </a:t>
            </a:r>
            <a:r>
              <a:rPr lang="en-US" altLang="zh-CN" sz="2400" b="0" i="1" dirty="0">
                <a:solidFill>
                  <a:schemeClr val="tx1"/>
                </a:solidFill>
                <a:latin typeface="Adobe Devanagari" panose="02040503050201020203" pitchFamily="18" charset="0"/>
                <a:ea typeface="宋体" pitchFamily="2" charset="-122"/>
                <a:cs typeface="Adobe Devanagari" panose="02040503050201020203" pitchFamily="18" charset="0"/>
              </a:rPr>
              <a:t>Microsoft Research NYC</a:t>
            </a:r>
          </a:p>
          <a:p>
            <a:pPr algn="l" eaLnBrk="1" hangingPunct="1">
              <a:defRPr/>
            </a:pPr>
            <a:r>
              <a:rPr lang="en-US" altLang="zh-CN" sz="2400" dirty="0" err="1">
                <a:solidFill>
                  <a:schemeClr val="tx1"/>
                </a:solidFill>
                <a:latin typeface="Adobe Devanagari" panose="02040503050201020203" pitchFamily="18" charset="0"/>
                <a:ea typeface="宋体" pitchFamily="2" charset="-122"/>
                <a:cs typeface="Adobe Devanagari" panose="02040503050201020203" pitchFamily="18" charset="0"/>
              </a:rPr>
              <a:t>Yining</a:t>
            </a:r>
            <a:r>
              <a:rPr lang="en-US" altLang="zh-CN" sz="2400" dirty="0">
                <a:solidFill>
                  <a:schemeClr val="tx1"/>
                </a:solidFill>
                <a:latin typeface="Adobe Devanagari" panose="02040503050201020203" pitchFamily="18" charset="0"/>
                <a:ea typeface="宋体" pitchFamily="2" charset="-122"/>
                <a:cs typeface="Adobe Devanagari" panose="02040503050201020203" pitchFamily="18" charset="0"/>
              </a:rPr>
              <a:t> Wang, </a:t>
            </a:r>
            <a:r>
              <a:rPr lang="en-US" altLang="zh-CN" sz="2400" i="1" dirty="0">
                <a:solidFill>
                  <a:schemeClr val="tx1"/>
                </a:solidFill>
                <a:latin typeface="Adobe Devanagari" panose="02040503050201020203" pitchFamily="18" charset="0"/>
                <a:ea typeface="宋体" pitchFamily="2" charset="-122"/>
                <a:cs typeface="Adobe Devanagari" panose="02040503050201020203" pitchFamily="18" charset="0"/>
              </a:rPr>
              <a:t>Warrington College of Business, University of Florida</a:t>
            </a:r>
            <a:endParaRPr lang="en-US" altLang="zh-CN" sz="2400" dirty="0">
              <a:solidFill>
                <a:schemeClr val="tx1"/>
              </a:solidFill>
              <a:latin typeface="Adobe Devanagari" panose="02040503050201020203" pitchFamily="18" charset="0"/>
              <a:ea typeface="宋体" pitchFamily="2" charset="-122"/>
              <a:cs typeface="Adobe Devanagari" panose="02040503050201020203" pitchFamily="18" charset="0"/>
            </a:endParaRPr>
          </a:p>
        </p:txBody>
      </p:sp>
      <p:graphicFrame>
        <p:nvGraphicFramePr>
          <p:cNvPr id="1026" name="Object 7"/>
          <p:cNvGraphicFramePr>
            <a:graphicFrameLocks noChangeAspect="1"/>
          </p:cNvGraphicFramePr>
          <p:nvPr/>
        </p:nvGraphicFramePr>
        <p:xfrm>
          <a:off x="0" y="0"/>
          <a:ext cx="914400" cy="177800"/>
        </p:xfrm>
        <a:graphic>
          <a:graphicData uri="http://schemas.openxmlformats.org/presentationml/2006/ole">
            <mc:AlternateContent xmlns:mc="http://schemas.openxmlformats.org/markup-compatibility/2006">
              <mc:Choice xmlns:v="urn:schemas-microsoft-com:vml" Requires="v">
                <p:oleObj spid="_x0000_s1543" name="Equation" r:id="rId4" imgW="427512" imgH="665018" progId="Equation.DSMT4">
                  <p:embed/>
                </p:oleObj>
              </mc:Choice>
              <mc:Fallback>
                <p:oleObj name="Equation" r:id="rId4" imgW="427512" imgH="665018"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 cy="177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639169544"/>
      </p:ext>
    </p:extLst>
  </p:cSld>
  <p:clrMapOvr>
    <a:masterClrMapping/>
  </p:clrMapOvr>
  <p:transition advTm="15782"/>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839200" cy="563563"/>
          </a:xfrm>
        </p:spPr>
        <p:txBody>
          <a:bodyPr/>
          <a:lstStyle/>
          <a:p>
            <a:r>
              <a:rPr lang="en-US" dirty="0"/>
              <a:t>Model </a:t>
            </a:r>
            <a:r>
              <a:rPr lang="en-US" dirty="0" err="1"/>
              <a:t>Mis</a:t>
            </a:r>
            <a:r>
              <a:rPr lang="en-US" dirty="0"/>
              <a:t>-specification and Robust Statistics</a:t>
            </a:r>
          </a:p>
        </p:txBody>
      </p:sp>
      <p:sp>
        <p:nvSpPr>
          <p:cNvPr id="4" name="Slide Number Placeholder 3"/>
          <p:cNvSpPr>
            <a:spLocks noGrp="1"/>
          </p:cNvSpPr>
          <p:nvPr>
            <p:ph type="sldNum" sz="quarter" idx="10"/>
          </p:nvPr>
        </p:nvSpPr>
        <p:spPr/>
        <p:txBody>
          <a:bodyPr/>
          <a:lstStyle/>
          <a:p>
            <a:pPr>
              <a:defRPr/>
            </a:pPr>
            <a:fld id="{1E899246-390C-4042-BE19-60E1D5BF357F}" type="slidenum">
              <a:rPr lang="zh-CN" altLang="en-US" smtClean="0"/>
              <a:pPr>
                <a:defRPr/>
              </a:pPr>
              <a:t>2</a:t>
            </a:fld>
            <a:endParaRPr lang="en-US" altLang="zh-CN" dirty="0"/>
          </a:p>
        </p:txBody>
      </p:sp>
      <p:sp>
        <p:nvSpPr>
          <p:cNvPr id="5" name="Content Placeholder 4"/>
          <p:cNvSpPr>
            <a:spLocks noGrp="1"/>
          </p:cNvSpPr>
          <p:nvPr>
            <p:ph idx="1"/>
          </p:nvPr>
        </p:nvSpPr>
        <p:spPr>
          <a:xfrm>
            <a:off x="457200" y="1152525"/>
            <a:ext cx="7283152" cy="5248275"/>
          </a:xfrm>
        </p:spPr>
        <p:txBody>
          <a:bodyPr/>
          <a:lstStyle/>
          <a:p>
            <a:r>
              <a:rPr lang="en-US" altLang="zh-CN" dirty="0"/>
              <a:t>Most operations problems are built on probabilistic models</a:t>
            </a:r>
          </a:p>
          <a:p>
            <a:pPr lvl="1"/>
            <a:r>
              <a:rPr lang="en-US" dirty="0"/>
              <a:t>Pricing assumes an underlying demand model</a:t>
            </a:r>
          </a:p>
          <a:p>
            <a:pPr lvl="1"/>
            <a:r>
              <a:rPr lang="en-US" dirty="0"/>
              <a:t>Assortment optimization assumes an underlying choice model</a:t>
            </a:r>
          </a:p>
          <a:p>
            <a:endParaRPr lang="en-US" dirty="0"/>
          </a:p>
          <a:p>
            <a:r>
              <a:rPr lang="en-US" dirty="0"/>
              <a:t>George E. P. Box: “all models are wrong, but some are useful” </a:t>
            </a:r>
          </a:p>
          <a:p>
            <a:endParaRPr lang="en-US" dirty="0"/>
          </a:p>
          <a:p>
            <a:endParaRPr lang="en-US" dirty="0"/>
          </a:p>
          <a:p>
            <a:r>
              <a:rPr lang="en-US" dirty="0"/>
              <a:t>Deal with model </a:t>
            </a:r>
            <a:r>
              <a:rPr lang="en-US" dirty="0" err="1"/>
              <a:t>mis</a:t>
            </a:r>
            <a:r>
              <a:rPr lang="en-US" dirty="0"/>
              <a:t>-specification and robustness in online learning for operations </a:t>
            </a:r>
          </a:p>
          <a:p>
            <a:pPr lvl="1"/>
            <a:r>
              <a:rPr lang="en-US" altLang="zh-CN" dirty="0"/>
              <a:t>Dynamic assortment optimization </a:t>
            </a:r>
          </a:p>
          <a:p>
            <a:pPr lvl="1"/>
            <a:endParaRPr lang="en-US" dirty="0"/>
          </a:p>
          <a:p>
            <a:endParaRPr lang="en-US" dirty="0"/>
          </a:p>
          <a:p>
            <a:endParaRPr lang="en-US" dirty="0"/>
          </a:p>
          <a:p>
            <a:pPr marL="457200" lvl="1" indent="0">
              <a:buNone/>
            </a:pPr>
            <a:endParaRPr lang="en-US" dirty="0"/>
          </a:p>
        </p:txBody>
      </p:sp>
      <p:sp>
        <p:nvSpPr>
          <p:cNvPr id="6" name="AutoShape 4" descr="Image result for George E. P. Box"/>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2"/>
          <a:stretch>
            <a:fillRect/>
          </a:stretch>
        </p:blipFill>
        <p:spPr>
          <a:xfrm>
            <a:off x="7374810" y="2924944"/>
            <a:ext cx="1800225" cy="2533650"/>
          </a:xfrm>
          <a:prstGeom prst="rect">
            <a:avLst/>
          </a:prstGeom>
        </p:spPr>
      </p:pic>
    </p:spTree>
    <p:extLst>
      <p:ext uri="{BB962C8B-B14F-4D97-AF65-F5344CB8AC3E}">
        <p14:creationId xmlns:p14="http://schemas.microsoft.com/office/powerpoint/2010/main" val="27822006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968" y="152400"/>
            <a:ext cx="8871520" cy="563563"/>
          </a:xfrm>
        </p:spPr>
        <p:txBody>
          <a:bodyPr/>
          <a:lstStyle/>
          <a:p>
            <a:r>
              <a:rPr lang="en-US" dirty="0"/>
              <a:t>Model </a:t>
            </a:r>
            <a:r>
              <a:rPr lang="en-US" dirty="0" err="1"/>
              <a:t>Mis</a:t>
            </a:r>
            <a:r>
              <a:rPr lang="en-US" dirty="0"/>
              <a:t>-specification and Robust Statistics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79512" y="1205061"/>
                <a:ext cx="7067128" cy="5248275"/>
              </a:xfrm>
            </p:spPr>
            <p:txBody>
              <a:bodyPr/>
              <a:lstStyle/>
              <a:p>
                <a:r>
                  <a:rPr lang="en-US" b="0" dirty="0"/>
                  <a:t>Huber’s </a:t>
                </a:r>
                <a14:m>
                  <m:oMath xmlns:m="http://schemas.openxmlformats.org/officeDocument/2006/math">
                    <m:r>
                      <a:rPr lang="en-US" b="0" i="1" smtClean="0">
                        <a:latin typeface="Cambria Math" panose="02040503050406030204" pitchFamily="18" charset="0"/>
                      </a:rPr>
                      <m:t>𝜖</m:t>
                    </m:r>
                    <m:r>
                      <a:rPr lang="en-US" b="0" i="1" smtClean="0">
                        <a:latin typeface="Cambria Math" panose="02040503050406030204" pitchFamily="18" charset="0"/>
                      </a:rPr>
                      <m:t>−</m:t>
                    </m:r>
                  </m:oMath>
                </a14:m>
                <a:r>
                  <a:rPr lang="en-US" dirty="0"/>
                  <a:t>contamination model (P. J. Huber 64)</a:t>
                </a:r>
              </a:p>
              <a:p>
                <a:pPr lvl="1"/>
                <a14:m>
                  <m:oMath xmlns:m="http://schemas.openxmlformats.org/officeDocument/2006/math">
                    <m:r>
                      <a:rPr lang="en-US" altLang="zh-CN" i="1" dirty="0">
                        <a:latin typeface="Cambria Math" panose="02040503050406030204" pitchFamily="18" charset="0"/>
                      </a:rPr>
                      <m:t>𝑛</m:t>
                    </m:r>
                    <m:r>
                      <a:rPr lang="en-US" altLang="zh-CN" i="1" dirty="0">
                        <a:latin typeface="Cambria Math" panose="02040503050406030204" pitchFamily="18" charset="0"/>
                      </a:rPr>
                      <m:t> </m:t>
                    </m:r>
                    <m:r>
                      <a:rPr lang="en-US" altLang="zh-CN" i="1" dirty="0">
                        <a:latin typeface="Cambria Math" panose="02040503050406030204" pitchFamily="18" charset="0"/>
                      </a:rPr>
                      <m:t>𝑖</m:t>
                    </m:r>
                    <m:r>
                      <a:rPr lang="en-US" altLang="zh-CN" i="1" dirty="0">
                        <a:latin typeface="Cambria Math" panose="02040503050406030204" pitchFamily="18" charset="0"/>
                      </a:rPr>
                      <m:t>.</m:t>
                    </m:r>
                    <m:r>
                      <a:rPr lang="en-US" altLang="zh-CN" i="1" dirty="0">
                        <a:latin typeface="Cambria Math" panose="02040503050406030204" pitchFamily="18" charset="0"/>
                      </a:rPr>
                      <m:t>𝑖</m:t>
                    </m:r>
                    <m:r>
                      <a:rPr lang="en-US" altLang="zh-CN" i="1" dirty="0">
                        <a:latin typeface="Cambria Math" panose="02040503050406030204" pitchFamily="18" charset="0"/>
                      </a:rPr>
                      <m:t>.</m:t>
                    </m:r>
                    <m:r>
                      <a:rPr lang="en-US" altLang="zh-CN" i="1" dirty="0">
                        <a:latin typeface="Cambria Math" panose="02040503050406030204" pitchFamily="18" charset="0"/>
                      </a:rPr>
                      <m:t>𝑑</m:t>
                    </m:r>
                    <m:r>
                      <a:rPr lang="en-US" altLang="zh-CN" i="1" dirty="0">
                        <a:latin typeface="Cambria Math" panose="02040503050406030204" pitchFamily="18" charset="0"/>
                      </a:rPr>
                      <m:t>.</m:t>
                    </m:r>
                  </m:oMath>
                </a14:m>
                <a:r>
                  <a:rPr lang="en-US" dirty="0"/>
                  <a:t> observations:</a:t>
                </a:r>
              </a:p>
              <a:p>
                <a:pPr marL="457200" lvl="1" indent="0">
                  <a:buNone/>
                </a:pPr>
                <a:endParaRPr lang="en-US" altLang="zh-CN" i="1" dirty="0">
                  <a:latin typeface="Cambria Math" panose="02040503050406030204" pitchFamily="18" charset="0"/>
                </a:endParaRPr>
              </a:p>
              <a:p>
                <a:pPr marL="457200" lvl="1" indent="0">
                  <a:buNone/>
                </a:pPr>
                <a14:m>
                  <m:oMathPara xmlns:m="http://schemas.openxmlformats.org/officeDocument/2006/math">
                    <m:oMathParaPr>
                      <m:jc m:val="centerGroup"/>
                    </m:oMathParaPr>
                    <m:oMath xmlns:m="http://schemas.openxmlformats.org/officeDocument/2006/math">
                      <m:sSub>
                        <m:sSubPr>
                          <m:ctrlPr>
                            <a:rPr lang="en-US" altLang="zh-CN" i="1" dirty="0">
                              <a:latin typeface="Cambria Math" panose="02040503050406030204" pitchFamily="18" charset="0"/>
                            </a:rPr>
                          </m:ctrlPr>
                        </m:sSubPr>
                        <m:e>
                          <m:r>
                            <a:rPr lang="en-US" altLang="zh-CN" i="1" dirty="0">
                              <a:latin typeface="Cambria Math" panose="02040503050406030204" pitchFamily="18" charset="0"/>
                            </a:rPr>
                            <m:t>  </m:t>
                          </m:r>
                          <m:r>
                            <a:rPr lang="en-US" altLang="zh-CN" i="1" dirty="0">
                              <a:latin typeface="Cambria Math" panose="02040503050406030204" pitchFamily="18" charset="0"/>
                            </a:rPr>
                            <m:t>𝑋</m:t>
                          </m:r>
                        </m:e>
                        <m:sub>
                          <m:r>
                            <a:rPr lang="en-US" altLang="zh-CN" i="1" dirty="0">
                              <a:latin typeface="Cambria Math" panose="02040503050406030204" pitchFamily="18" charset="0"/>
                            </a:rPr>
                            <m:t>1</m:t>
                          </m:r>
                        </m:sub>
                      </m:sSub>
                      <m:r>
                        <a:rPr lang="en-US" altLang="zh-CN" i="1" dirty="0">
                          <a:latin typeface="Cambria Math" panose="02040503050406030204" pitchFamily="18" charset="0"/>
                        </a:rPr>
                        <m:t>,</m:t>
                      </m:r>
                      <m:sSub>
                        <m:sSubPr>
                          <m:ctrlPr>
                            <a:rPr lang="en-US" altLang="zh-CN" i="1" dirty="0">
                              <a:latin typeface="Cambria Math" panose="02040503050406030204" pitchFamily="18" charset="0"/>
                            </a:rPr>
                          </m:ctrlPr>
                        </m:sSubPr>
                        <m:e>
                          <m:r>
                            <a:rPr lang="en-US" altLang="zh-CN" i="1" dirty="0">
                              <a:latin typeface="Cambria Math" panose="02040503050406030204" pitchFamily="18" charset="0"/>
                            </a:rPr>
                            <m:t>𝑋</m:t>
                          </m:r>
                        </m:e>
                        <m:sub>
                          <m:r>
                            <a:rPr lang="en-US" altLang="zh-CN" i="1" dirty="0">
                              <a:latin typeface="Cambria Math" panose="02040503050406030204" pitchFamily="18" charset="0"/>
                            </a:rPr>
                            <m:t>2</m:t>
                          </m:r>
                        </m:sub>
                      </m:sSub>
                      <m:r>
                        <a:rPr lang="en-US" altLang="zh-CN" i="1" dirty="0">
                          <a:latin typeface="Cambria Math" panose="02040503050406030204" pitchFamily="18" charset="0"/>
                        </a:rPr>
                        <m:t>,…,</m:t>
                      </m:r>
                      <m:sSub>
                        <m:sSubPr>
                          <m:ctrlPr>
                            <a:rPr lang="en-US" altLang="zh-CN" i="1" dirty="0">
                              <a:latin typeface="Cambria Math" panose="02040503050406030204" pitchFamily="18" charset="0"/>
                            </a:rPr>
                          </m:ctrlPr>
                        </m:sSubPr>
                        <m:e>
                          <m:r>
                            <a:rPr lang="en-US" altLang="zh-CN" i="1" dirty="0">
                              <a:latin typeface="Cambria Math" panose="02040503050406030204" pitchFamily="18" charset="0"/>
                            </a:rPr>
                            <m:t>𝑋</m:t>
                          </m:r>
                        </m:e>
                        <m:sub>
                          <m:r>
                            <a:rPr lang="en-US" altLang="zh-CN" i="1" dirty="0">
                              <a:latin typeface="Cambria Math" panose="02040503050406030204" pitchFamily="18" charset="0"/>
                            </a:rPr>
                            <m:t>𝑛</m:t>
                          </m:r>
                        </m:sub>
                      </m:sSub>
                      <m:r>
                        <a:rPr lang="en-US" altLang="zh-CN" i="1" dirty="0">
                          <a:latin typeface="Cambria Math" panose="02040503050406030204" pitchFamily="18" charset="0"/>
                        </a:rPr>
                        <m:t>~</m:t>
                      </m:r>
                      <m:d>
                        <m:dPr>
                          <m:ctrlPr>
                            <a:rPr lang="en-US" altLang="zh-CN" i="1" dirty="0">
                              <a:latin typeface="Cambria Math" panose="02040503050406030204" pitchFamily="18" charset="0"/>
                            </a:rPr>
                          </m:ctrlPr>
                        </m:dPr>
                        <m:e>
                          <m:r>
                            <a:rPr lang="en-US" altLang="zh-CN" i="1" dirty="0">
                              <a:latin typeface="Cambria Math" panose="02040503050406030204" pitchFamily="18" charset="0"/>
                            </a:rPr>
                            <m:t>1−</m:t>
                          </m:r>
                          <m:r>
                            <a:rPr lang="en-US" altLang="zh-CN" i="1" dirty="0">
                              <a:latin typeface="Cambria Math" panose="02040503050406030204" pitchFamily="18" charset="0"/>
                            </a:rPr>
                            <m:t>𝜖</m:t>
                          </m:r>
                        </m:e>
                      </m:d>
                      <m:sSub>
                        <m:sSubPr>
                          <m:ctrlPr>
                            <a:rPr lang="en-US" altLang="zh-CN" i="1" dirty="0">
                              <a:latin typeface="Cambria Math" panose="02040503050406030204" pitchFamily="18" charset="0"/>
                            </a:rPr>
                          </m:ctrlPr>
                        </m:sSubPr>
                        <m:e>
                          <m:r>
                            <a:rPr lang="en-US" altLang="zh-CN" i="1" dirty="0">
                              <a:latin typeface="Cambria Math" panose="02040503050406030204" pitchFamily="18" charset="0"/>
                            </a:rPr>
                            <m:t>𝑃</m:t>
                          </m:r>
                        </m:e>
                        <m:sub>
                          <m:r>
                            <a:rPr lang="en-US" altLang="zh-CN" i="1" dirty="0">
                              <a:latin typeface="Cambria Math" panose="02040503050406030204" pitchFamily="18" charset="0"/>
                            </a:rPr>
                            <m:t>𝜃</m:t>
                          </m:r>
                        </m:sub>
                      </m:sSub>
                      <m:r>
                        <a:rPr lang="en-US" altLang="zh-CN" i="1" dirty="0">
                          <a:latin typeface="Cambria Math" panose="02040503050406030204" pitchFamily="18" charset="0"/>
                        </a:rPr>
                        <m:t>+</m:t>
                      </m:r>
                      <m:r>
                        <a:rPr lang="en-US" altLang="zh-CN" i="1" dirty="0">
                          <a:latin typeface="Cambria Math" panose="02040503050406030204" pitchFamily="18" charset="0"/>
                        </a:rPr>
                        <m:t>𝜖</m:t>
                      </m:r>
                      <m:r>
                        <a:rPr lang="en-US" altLang="zh-CN" i="1" dirty="0">
                          <a:latin typeface="Cambria Math" panose="02040503050406030204" pitchFamily="18" charset="0"/>
                        </a:rPr>
                        <m:t> </m:t>
                      </m:r>
                      <m:r>
                        <a:rPr lang="en-US" altLang="zh-CN" i="1" dirty="0">
                          <a:latin typeface="Cambria Math" panose="02040503050406030204" pitchFamily="18" charset="0"/>
                        </a:rPr>
                        <m:t>𝑄</m:t>
                      </m:r>
                    </m:oMath>
                  </m:oMathPara>
                </a14:m>
                <a:endParaRPr lang="en-US" altLang="zh-CN" dirty="0"/>
              </a:p>
              <a:p>
                <a:pPr marL="457200" lvl="1" indent="0">
                  <a:buNone/>
                </a:pPr>
                <a:endParaRPr lang="en-US" dirty="0"/>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𝑃</m:t>
                        </m:r>
                      </m:e>
                      <m:sub>
                        <m:r>
                          <a:rPr lang="en-US" i="1">
                            <a:latin typeface="Cambria Math" panose="02040503050406030204" pitchFamily="18" charset="0"/>
                          </a:rPr>
                          <m:t>𝜃</m:t>
                        </m:r>
                      </m:sub>
                    </m:sSub>
                    <m:r>
                      <a:rPr lang="en-US" i="1">
                        <a:latin typeface="Cambria Math" panose="02040503050406030204" pitchFamily="18" charset="0"/>
                      </a:rPr>
                      <m:t>:</m:t>
                    </m:r>
                  </m:oMath>
                </a14:m>
                <a:r>
                  <a:rPr lang="en-US" dirty="0"/>
                  <a:t> true model with the unknown parameter </a:t>
                </a:r>
                <a14:m>
                  <m:oMath xmlns:m="http://schemas.openxmlformats.org/officeDocument/2006/math">
                    <m:r>
                      <a:rPr lang="en-US" i="1">
                        <a:latin typeface="Cambria Math" panose="02040503050406030204" pitchFamily="18" charset="0"/>
                      </a:rPr>
                      <m:t>𝜃</m:t>
                    </m:r>
                  </m:oMath>
                </a14:m>
                <a:r>
                  <a:rPr lang="en-US" dirty="0"/>
                  <a:t> (e.g., </a:t>
                </a:r>
                <a14:m>
                  <m:oMath xmlns:m="http://schemas.openxmlformats.org/officeDocument/2006/math">
                    <m:r>
                      <a:rPr lang="en-US" i="1">
                        <a:latin typeface="Cambria Math" panose="02040503050406030204" pitchFamily="18" charset="0"/>
                      </a:rPr>
                      <m:t>𝑁</m:t>
                    </m:r>
                    <m:r>
                      <a:rPr lang="en-US" i="1">
                        <a:latin typeface="Cambria Math" panose="02040503050406030204" pitchFamily="18" charset="0"/>
                      </a:rPr>
                      <m:t>(</m:t>
                    </m:r>
                    <m:r>
                      <a:rPr lang="en-US" i="1">
                        <a:latin typeface="Cambria Math" panose="02040503050406030204" pitchFamily="18" charset="0"/>
                      </a:rPr>
                      <m:t>𝜃</m:t>
                    </m:r>
                    <m:r>
                      <a:rPr lang="en-US" i="1">
                        <a:latin typeface="Cambria Math" panose="02040503050406030204" pitchFamily="18" charset="0"/>
                      </a:rPr>
                      <m:t>,1))</m:t>
                    </m:r>
                  </m:oMath>
                </a14:m>
                <a:endParaRPr lang="en-US" dirty="0"/>
              </a:p>
              <a:p>
                <a:pPr lvl="1"/>
                <a:endParaRPr lang="en-US" i="1" dirty="0">
                  <a:latin typeface="Cambria Math" panose="02040503050406030204" pitchFamily="18" charset="0"/>
                </a:endParaRPr>
              </a:p>
              <a:p>
                <a:pPr lvl="1"/>
                <a14:m>
                  <m:oMath xmlns:m="http://schemas.openxmlformats.org/officeDocument/2006/math">
                    <m:r>
                      <a:rPr lang="en-US" i="1">
                        <a:latin typeface="Cambria Math" panose="02040503050406030204" pitchFamily="18" charset="0"/>
                      </a:rPr>
                      <m:t>𝑄</m:t>
                    </m:r>
                    <m:r>
                      <a:rPr lang="en-US" i="1">
                        <a:latin typeface="Cambria Math" panose="02040503050406030204" pitchFamily="18" charset="0"/>
                      </a:rPr>
                      <m:t>:</m:t>
                    </m:r>
                  </m:oMath>
                </a14:m>
                <a:r>
                  <a:rPr lang="en-US" dirty="0"/>
                  <a:t> outlier distribution (no assumption!) </a:t>
                </a:r>
              </a:p>
              <a:p>
                <a:pPr lvl="1"/>
                <a:endParaRPr lang="en-US" i="1" dirty="0">
                  <a:latin typeface="Cambria Math" panose="02040503050406030204" pitchFamily="18" charset="0"/>
                </a:endParaRPr>
              </a:p>
              <a:p>
                <a:pPr lvl="1"/>
                <a14:m>
                  <m:oMath xmlns:m="http://schemas.openxmlformats.org/officeDocument/2006/math">
                    <m:r>
                      <a:rPr lang="en-US" i="1">
                        <a:latin typeface="Cambria Math" panose="02040503050406030204" pitchFamily="18" charset="0"/>
                      </a:rPr>
                      <m:t>𝜖</m:t>
                    </m:r>
                    <m:r>
                      <a:rPr lang="en-US" b="0" i="1" smtClean="0">
                        <a:latin typeface="Cambria Math" panose="02040503050406030204" pitchFamily="18" charset="0"/>
                      </a:rPr>
                      <m:t>∈(0, 1): </m:t>
                    </m:r>
                  </m:oMath>
                </a14:m>
                <a:r>
                  <a:rPr lang="en-US" dirty="0"/>
                  <a:t> corruption portion </a:t>
                </a:r>
              </a:p>
              <a:p>
                <a:pPr lvl="1"/>
                <a:endParaRPr lang="en-US" dirty="0"/>
              </a:p>
              <a:p>
                <a:r>
                  <a:rPr lang="en-US" dirty="0"/>
                  <a:t> Goal: given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i="1">
                            <a:latin typeface="Cambria Math" panose="02040503050406030204" pitchFamily="18" charset="0"/>
                          </a:rPr>
                          <m:t>1</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i="1">
                            <a:latin typeface="Cambria Math" panose="02040503050406030204" pitchFamily="18" charset="0"/>
                          </a:rPr>
                          <m:t>𝑛</m:t>
                        </m:r>
                      </m:sub>
                    </m:sSub>
                  </m:oMath>
                </a14:m>
                <a:r>
                  <a:rPr lang="en-US" dirty="0"/>
                  <a:t>, how to estimate </a:t>
                </a:r>
                <a14:m>
                  <m:oMath xmlns:m="http://schemas.openxmlformats.org/officeDocument/2006/math">
                    <m:r>
                      <a:rPr lang="en-US" i="1">
                        <a:latin typeface="Cambria Math" panose="02040503050406030204" pitchFamily="18" charset="0"/>
                      </a:rPr>
                      <m:t>𝜃</m:t>
                    </m:r>
                    <m:r>
                      <a:rPr lang="en-US" i="1">
                        <a:latin typeface="Cambria Math" panose="02040503050406030204" pitchFamily="18" charset="0"/>
                      </a:rPr>
                      <m:t>? </m:t>
                    </m:r>
                  </m:oMath>
                </a14:m>
                <a:endParaRPr lang="en-US" dirty="0"/>
              </a:p>
              <a:p>
                <a:endParaRPr lang="en-US" dirty="0"/>
              </a:p>
              <a:p>
                <a:pPr lvl="1"/>
                <a:endParaRPr lang="en-US" dirty="0"/>
              </a:p>
              <a:p>
                <a:pPr marL="457200" lvl="1" indent="0">
                  <a:buNone/>
                </a:pPr>
                <a:r>
                  <a:rPr lang="en-US" dirty="0"/>
                  <a:t> </a:t>
                </a:r>
              </a:p>
              <a:p>
                <a:pPr marL="457200" lvl="1" indent="0">
                  <a:buNone/>
                </a:pPr>
                <a:r>
                  <a:rPr lang="en-US" dirty="0"/>
                  <a:t>	</a:t>
                </a:r>
              </a:p>
              <a:p>
                <a:pPr marL="457200" lvl="1"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79512" y="1205061"/>
                <a:ext cx="7067128" cy="5248275"/>
              </a:xfrm>
              <a:blipFill>
                <a:blip r:embed="rId2"/>
                <a:stretch>
                  <a:fillRect l="-948" t="-697"/>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1E899246-390C-4042-BE19-60E1D5BF357F}" type="slidenum">
              <a:rPr lang="zh-CN" altLang="en-US" smtClean="0"/>
              <a:pPr>
                <a:defRPr/>
              </a:pPr>
              <a:t>3</a:t>
            </a:fld>
            <a:endParaRPr lang="en-US" altLang="zh-CN" dirty="0"/>
          </a:p>
        </p:txBody>
      </p:sp>
      <p:pic>
        <p:nvPicPr>
          <p:cNvPr id="6" name="Picture 5"/>
          <p:cNvPicPr>
            <a:picLocks noChangeAspect="1"/>
          </p:cNvPicPr>
          <p:nvPr/>
        </p:nvPicPr>
        <p:blipFill>
          <a:blip r:embed="rId3"/>
          <a:stretch>
            <a:fillRect/>
          </a:stretch>
        </p:blipFill>
        <p:spPr>
          <a:xfrm>
            <a:off x="6991375" y="1268760"/>
            <a:ext cx="2159522" cy="1575867"/>
          </a:xfrm>
          <a:prstGeom prst="rect">
            <a:avLst/>
          </a:prstGeom>
        </p:spPr>
      </p:pic>
    </p:spTree>
    <p:extLst>
      <p:ext uri="{BB962C8B-B14F-4D97-AF65-F5344CB8AC3E}">
        <p14:creationId xmlns:p14="http://schemas.microsoft.com/office/powerpoint/2010/main" val="1694637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968" y="152400"/>
            <a:ext cx="8871520" cy="563563"/>
          </a:xfrm>
        </p:spPr>
        <p:txBody>
          <a:bodyPr/>
          <a:lstStyle/>
          <a:p>
            <a:r>
              <a:rPr lang="en-US" dirty="0"/>
              <a:t>Model </a:t>
            </a:r>
            <a:r>
              <a:rPr lang="en-US" dirty="0" err="1"/>
              <a:t>Mis</a:t>
            </a:r>
            <a:r>
              <a:rPr lang="en-US" dirty="0"/>
              <a:t>-specification and Robust Statistics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86884" y="1124744"/>
                <a:ext cx="8477604" cy="5248275"/>
              </a:xfrm>
            </p:spPr>
            <p:txBody>
              <a:bodyPr/>
              <a:lstStyle/>
              <a:p>
                <a:r>
                  <a:rPr lang="en-US" b="0" dirty="0"/>
                  <a:t>Extend Huber’s</a:t>
                </a:r>
                <a:r>
                  <a:rPr lang="en-US" dirty="0"/>
                  <a:t> </a:t>
                </a:r>
                <a14:m>
                  <m:oMath xmlns:m="http://schemas.openxmlformats.org/officeDocument/2006/math">
                    <m:r>
                      <a:rPr lang="en-US" b="0" i="1" smtClean="0">
                        <a:latin typeface="Cambria Math" panose="02040503050406030204" pitchFamily="18" charset="0"/>
                      </a:rPr>
                      <m:t>𝜖</m:t>
                    </m:r>
                    <m:r>
                      <a:rPr lang="en-US" b="0" i="1" smtClean="0">
                        <a:latin typeface="Cambria Math" panose="02040503050406030204" pitchFamily="18" charset="0"/>
                      </a:rPr>
                      <m:t>−</m:t>
                    </m:r>
                  </m:oMath>
                </a14:m>
                <a:r>
                  <a:rPr lang="en-US" dirty="0"/>
                  <a:t>contamination model to the online setting </a:t>
                </a:r>
              </a:p>
              <a:p>
                <a:endParaRPr lang="en-US" dirty="0"/>
              </a:p>
              <a:p>
                <a:pPr lvl="1"/>
                <a:r>
                  <a:rPr lang="en-US" dirty="0"/>
                  <a:t>Finite time horizon </a:t>
                </a:r>
                <a14:m>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=1,…, </m:t>
                    </m:r>
                    <m:r>
                      <a:rPr lang="en-US" b="0" i="1" smtClean="0">
                        <a:latin typeface="Cambria Math" panose="02040503050406030204" pitchFamily="18" charset="0"/>
                      </a:rPr>
                      <m:t>𝑇</m:t>
                    </m:r>
                  </m:oMath>
                </a14:m>
                <a:r>
                  <a:rPr lang="en-US" b="0" dirty="0"/>
                  <a:t>, a</a:t>
                </a:r>
                <a:r>
                  <a:rPr lang="en-US" dirty="0"/>
                  <a:t>n observation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𝑡</m:t>
                        </m:r>
                      </m:sub>
                    </m:sSub>
                  </m:oMath>
                </a14:m>
                <a:r>
                  <a:rPr lang="en-US" dirty="0"/>
                  <a:t>  is </a:t>
                </a:r>
              </a:p>
              <a:p>
                <a:pPr lvl="2"/>
                <a:endParaRPr lang="en-US" dirty="0"/>
              </a:p>
              <a:p>
                <a:pPr lvl="2"/>
                <a:r>
                  <a:rPr lang="en-US" dirty="0"/>
                  <a:t>either a </a:t>
                </a:r>
                <a:r>
                  <a:rPr lang="en-US" altLang="zh-CN" i="1" dirty="0">
                    <a:solidFill>
                      <a:srgbClr val="FF0000"/>
                    </a:solidFill>
                  </a:rPr>
                  <a:t>typical </a:t>
                </a:r>
                <a:r>
                  <a:rPr lang="en-US" altLang="zh-CN" dirty="0"/>
                  <a:t>observation from </a:t>
                </a:r>
                <a14:m>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𝑃</m:t>
                        </m:r>
                      </m:e>
                      <m:sub>
                        <m:r>
                          <a:rPr lang="en-US" altLang="zh-CN" b="0" i="1" smtClean="0">
                            <a:latin typeface="Cambria Math" panose="02040503050406030204" pitchFamily="18" charset="0"/>
                          </a:rPr>
                          <m:t>𝜃</m:t>
                        </m:r>
                      </m:sub>
                    </m:sSub>
                  </m:oMath>
                </a14:m>
                <a:r>
                  <a:rPr lang="en-US" dirty="0"/>
                  <a:t> with unknown </a:t>
                </a:r>
                <a14:m>
                  <m:oMath xmlns:m="http://schemas.openxmlformats.org/officeDocument/2006/math">
                    <m:r>
                      <a:rPr lang="en-US" b="0" i="1" smtClean="0">
                        <a:latin typeface="Cambria Math" panose="02040503050406030204" pitchFamily="18" charset="0"/>
                      </a:rPr>
                      <m:t>𝜃</m:t>
                    </m:r>
                  </m:oMath>
                </a14:m>
                <a:r>
                  <a:rPr lang="en-US" dirty="0"/>
                  <a:t> </a:t>
                </a:r>
              </a:p>
              <a:p>
                <a:pPr lvl="2"/>
                <a:r>
                  <a:rPr lang="en-US" dirty="0"/>
                  <a:t>or from an </a:t>
                </a:r>
                <a:r>
                  <a:rPr lang="en-US" i="1" dirty="0">
                    <a:solidFill>
                      <a:srgbClr val="FF0000"/>
                    </a:solidFill>
                  </a:rPr>
                  <a:t>outlier </a:t>
                </a:r>
                <a:r>
                  <a:rPr lang="en-US" dirty="0"/>
                  <a:t>distribution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𝑄</m:t>
                        </m:r>
                      </m:e>
                      <m:sub>
                        <m:r>
                          <a:rPr lang="en-US" b="0" i="1" smtClean="0">
                            <a:latin typeface="Cambria Math" panose="02040503050406030204" pitchFamily="18" charset="0"/>
                          </a:rPr>
                          <m:t>𝑡</m:t>
                        </m:r>
                      </m:sub>
                    </m:sSub>
                  </m:oMath>
                </a14:m>
                <a:r>
                  <a:rPr lang="en-US" dirty="0"/>
                  <a:t> (can change over time </a:t>
                </a:r>
                <a14:m>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m:t>
                    </m:r>
                  </m:oMath>
                </a14:m>
                <a:endParaRPr lang="en-US" dirty="0"/>
              </a:p>
              <a:p>
                <a:endParaRPr lang="en-US" dirty="0"/>
              </a:p>
              <a:p>
                <a:r>
                  <a:rPr lang="en-US" dirty="0"/>
                  <a:t>Modeling assumptions: </a:t>
                </a:r>
              </a:p>
              <a:p>
                <a:pPr lvl="1"/>
                <a:r>
                  <a:rPr lang="en-US" altLang="zh-CN" dirty="0"/>
                  <a:t>Bounded adversary: </a:t>
                </a:r>
                <a:r>
                  <a:rPr lang="en-US" dirty="0"/>
                  <a:t>the number of outlier observation is at most </a:t>
                </a:r>
                <a14:m>
                  <m:oMath xmlns:m="http://schemas.openxmlformats.org/officeDocument/2006/math">
                    <m:r>
                      <a:rPr lang="en-US" i="1">
                        <a:latin typeface="Cambria Math" panose="02040503050406030204" pitchFamily="18" charset="0"/>
                      </a:rPr>
                      <m:t>𝜖</m:t>
                    </m:r>
                    <m:r>
                      <a:rPr lang="en-US" i="1">
                        <a:latin typeface="Cambria Math" panose="02040503050406030204" pitchFamily="18" charset="0"/>
                      </a:rPr>
                      <m:t>𝑇</m:t>
                    </m:r>
                  </m:oMath>
                </a14:m>
                <a:endParaRPr lang="en-US" dirty="0"/>
              </a:p>
              <a:p>
                <a:pPr lvl="1"/>
                <a:endParaRPr lang="en-US" dirty="0"/>
              </a:p>
              <a:p>
                <a:pPr lvl="1"/>
                <a:r>
                  <a:rPr lang="en-US" dirty="0"/>
                  <a:t>Adaptive adversary: outlier time periods and outlier distributions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𝑡</m:t>
                        </m:r>
                      </m:sub>
                    </m:sSub>
                    <m:r>
                      <a:rPr lang="en-US" i="1">
                        <a:latin typeface="Cambria Math" panose="02040503050406030204" pitchFamily="18" charset="0"/>
                      </a:rPr>
                      <m:t> </m:t>
                    </m:r>
                  </m:oMath>
                </a14:m>
                <a:r>
                  <a:rPr lang="en-US" dirty="0"/>
                  <a:t>can be  </a:t>
                </a:r>
                <a:r>
                  <a:rPr lang="en-US" dirty="0" err="1"/>
                  <a:t>adversarially</a:t>
                </a:r>
                <a:r>
                  <a:rPr lang="en-US" dirty="0"/>
                  <a:t> and adaptively chosen (based on previous information) </a:t>
                </a:r>
              </a:p>
              <a:p>
                <a:pPr lvl="1"/>
                <a:endParaRPr lang="en-US" dirty="0"/>
              </a:p>
              <a:p>
                <a:r>
                  <a:rPr lang="en-US" dirty="0"/>
                  <a:t>Robust dynamic assortment optimization under the online </a:t>
                </a:r>
                <a14:m>
                  <m:oMath xmlns:m="http://schemas.openxmlformats.org/officeDocument/2006/math">
                    <m:r>
                      <a:rPr lang="en-US" i="1">
                        <a:latin typeface="Cambria Math" panose="02040503050406030204" pitchFamily="18" charset="0"/>
                      </a:rPr>
                      <m:t>𝜖</m:t>
                    </m:r>
                    <m:r>
                      <a:rPr lang="en-US" i="1">
                        <a:latin typeface="Cambria Math" panose="02040503050406030204" pitchFamily="18" charset="0"/>
                      </a:rPr>
                      <m:t>−</m:t>
                    </m:r>
                  </m:oMath>
                </a14:m>
                <a:r>
                  <a:rPr lang="en-US" dirty="0"/>
                  <a:t>contamination model</a:t>
                </a:r>
              </a:p>
              <a:p>
                <a:pPr marL="457200" lvl="1" indent="0">
                  <a:buNone/>
                </a:pPr>
                <a:endParaRPr lang="en-US" dirty="0"/>
              </a:p>
              <a:p>
                <a:pPr marL="457200" lvl="1" indent="0">
                  <a:buNone/>
                </a:pPr>
                <a:r>
                  <a:rPr lang="en-US" dirty="0"/>
                  <a:t>	</a:t>
                </a:r>
              </a:p>
              <a:p>
                <a:pPr marL="457200" lvl="1"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86884" y="1124744"/>
                <a:ext cx="8477604" cy="5248275"/>
              </a:xfrm>
              <a:blipFill>
                <a:blip r:embed="rId2"/>
                <a:stretch>
                  <a:fillRect l="-791" t="-698" r="-575" b="-13023"/>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1E899246-390C-4042-BE19-60E1D5BF357F}" type="slidenum">
              <a:rPr lang="zh-CN" altLang="en-US" smtClean="0"/>
              <a:pPr>
                <a:defRPr/>
              </a:pPr>
              <a:t>4</a:t>
            </a:fld>
            <a:endParaRPr lang="en-US" altLang="zh-CN" dirty="0"/>
          </a:p>
        </p:txBody>
      </p:sp>
    </p:spTree>
    <p:extLst>
      <p:ext uri="{BB962C8B-B14F-4D97-AF65-F5344CB8AC3E}">
        <p14:creationId xmlns:p14="http://schemas.microsoft.com/office/powerpoint/2010/main" val="1816243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Assortment Optimization</a:t>
            </a:r>
          </a:p>
        </p:txBody>
      </p:sp>
      <p:sp>
        <p:nvSpPr>
          <p:cNvPr id="3" name="Content Placeholder 2"/>
          <p:cNvSpPr>
            <a:spLocks noGrp="1"/>
          </p:cNvSpPr>
          <p:nvPr>
            <p:ph idx="1"/>
          </p:nvPr>
        </p:nvSpPr>
        <p:spPr/>
        <p:txBody>
          <a:bodyPr/>
          <a:lstStyle/>
          <a:p>
            <a:r>
              <a:rPr lang="en-US" dirty="0"/>
              <a:t>Goal: </a:t>
            </a:r>
            <a:r>
              <a:rPr lang="en-US" sz="2000" dirty="0"/>
              <a:t>select a subset of items among substitutable items to maximize expected revenue</a:t>
            </a:r>
          </a:p>
          <a:p>
            <a:pPr lvl="1"/>
            <a:r>
              <a:rPr lang="en-US" sz="1800" dirty="0"/>
              <a:t> </a:t>
            </a:r>
            <a:r>
              <a:rPr lang="en-US" altLang="zh-CN" sz="1800" dirty="0"/>
              <a:t>Online Retailing</a:t>
            </a:r>
            <a:endParaRPr lang="en-US" sz="1800" dirty="0"/>
          </a:p>
        </p:txBody>
      </p:sp>
      <p:sp>
        <p:nvSpPr>
          <p:cNvPr id="4" name="Slide Number Placeholder 3"/>
          <p:cNvSpPr>
            <a:spLocks noGrp="1"/>
          </p:cNvSpPr>
          <p:nvPr>
            <p:ph type="sldNum" sz="quarter" idx="10"/>
          </p:nvPr>
        </p:nvSpPr>
        <p:spPr/>
        <p:txBody>
          <a:bodyPr/>
          <a:lstStyle/>
          <a:p>
            <a:pPr>
              <a:defRPr/>
            </a:pPr>
            <a:fld id="{1E899246-390C-4042-BE19-60E1D5BF357F}" type="slidenum">
              <a:rPr lang="zh-CN" altLang="en-US" smtClean="0"/>
              <a:pPr>
                <a:defRPr/>
              </a:pPr>
              <a:t>5</a:t>
            </a:fld>
            <a:endParaRPr lang="en-US" altLang="zh-CN"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7" y="3140114"/>
            <a:ext cx="2593311" cy="216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20072" y="3079256"/>
            <a:ext cx="3129681" cy="2221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87306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Stationary problem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7388" y="1130151"/>
                <a:ext cx="8877100" cy="5407173"/>
              </a:xfrm>
            </p:spPr>
            <p:txBody>
              <a:bodyPr/>
              <a:lstStyle/>
              <a:p>
                <a:r>
                  <a:rPr lang="en-US" dirty="0"/>
                  <a:t>Key: </a:t>
                </a:r>
                <a:r>
                  <a:rPr lang="en-US" altLang="zh-CN" dirty="0"/>
                  <a:t>u</a:t>
                </a:r>
                <a:r>
                  <a:rPr lang="en-US" dirty="0"/>
                  <a:t>nderstand a customer’s purchase behavior</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sub>
                    </m:sSub>
                    <m:d>
                      <m:dPr>
                        <m:ctrlPr>
                          <a:rPr lang="en-US" i="1">
                            <a:latin typeface="Cambria Math" panose="02040503050406030204" pitchFamily="18" charset="0"/>
                          </a:rPr>
                        </m:ctrlPr>
                      </m:dPr>
                      <m:e>
                        <m:r>
                          <a:rPr lang="en-US" i="1">
                            <a:latin typeface="Cambria Math" panose="02040503050406030204" pitchFamily="18" charset="0"/>
                          </a:rPr>
                          <m:t>𝑆</m:t>
                        </m:r>
                      </m:e>
                    </m:d>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charset="0"/>
                          </a:rPr>
                          <m:t>Pr</m:t>
                        </m:r>
                      </m:fName>
                      <m:e>
                        <m:r>
                          <a:rPr lang="en-US" i="1">
                            <a:latin typeface="Cambria Math" charset="0"/>
                          </a:rPr>
                          <m:t>[</m:t>
                        </m:r>
                        <m:r>
                          <m:rPr>
                            <m:nor/>
                          </m:rPr>
                          <a:rPr lang="en-US">
                            <a:latin typeface="Cambria Math" charset="0"/>
                          </a:rPr>
                          <m:t>customer</m:t>
                        </m:r>
                        <m:r>
                          <m:rPr>
                            <m:nor/>
                          </m:rPr>
                          <a:rPr lang="en-US">
                            <a:latin typeface="Cambria Math" charset="0"/>
                          </a:rPr>
                          <m:t> </m:t>
                        </m:r>
                        <m:r>
                          <m:rPr>
                            <m:nor/>
                          </m:rPr>
                          <a:rPr lang="en-US">
                            <a:latin typeface="Cambria Math" charset="0"/>
                          </a:rPr>
                          <m:t>selects</m:t>
                        </m:r>
                        <m:r>
                          <m:rPr>
                            <m:nor/>
                          </m:rPr>
                          <a:rPr lang="en-US">
                            <a:latin typeface="Cambria Math" charset="0"/>
                          </a:rPr>
                          <m:t> </m:t>
                        </m:r>
                        <m:r>
                          <m:rPr>
                            <m:nor/>
                          </m:rPr>
                          <a:rPr lang="en-US">
                            <a:latin typeface="Cambria Math" charset="0"/>
                          </a:rPr>
                          <m:t>item</m:t>
                        </m:r>
                        <m:r>
                          <m:rPr>
                            <m:nor/>
                          </m:rPr>
                          <a:rPr lang="en-US">
                            <a:latin typeface="Cambria Math" charset="0"/>
                          </a:rPr>
                          <m:t> </m:t>
                        </m:r>
                        <m:r>
                          <a:rPr lang="en-US" i="1">
                            <a:latin typeface="Cambria Math" panose="02040503050406030204" pitchFamily="18" charset="0"/>
                          </a:rPr>
                          <m:t>𝑖</m:t>
                        </m:r>
                        <m:r>
                          <m:rPr>
                            <m:nor/>
                          </m:rPr>
                          <a:rPr lang="en-US">
                            <a:latin typeface="Cambria Math" panose="02040503050406030204" pitchFamily="18" charset="0"/>
                          </a:rPr>
                          <m:t> </m:t>
                        </m:r>
                        <m:r>
                          <m:rPr>
                            <m:nor/>
                          </m:rPr>
                          <a:rPr lang="en-US">
                            <a:latin typeface="Cambria Math" charset="0"/>
                          </a:rPr>
                          <m:t>when</m:t>
                        </m:r>
                        <m:r>
                          <m:rPr>
                            <m:nor/>
                          </m:rPr>
                          <a:rPr lang="en-US">
                            <a:latin typeface="Cambria Math" charset="0"/>
                          </a:rPr>
                          <m:t> </m:t>
                        </m:r>
                        <m:r>
                          <m:rPr>
                            <m:nor/>
                          </m:rPr>
                          <a:rPr lang="en-US">
                            <a:latin typeface="Cambria Math" charset="0"/>
                          </a:rPr>
                          <m:t>set</m:t>
                        </m:r>
                        <m:r>
                          <m:rPr>
                            <m:nor/>
                          </m:rPr>
                          <a:rPr lang="en-US">
                            <a:latin typeface="Cambria Math" charset="0"/>
                          </a:rPr>
                          <m:t> </m:t>
                        </m:r>
                        <m:r>
                          <a:rPr lang="en-US" i="1">
                            <a:latin typeface="Cambria Math" charset="0"/>
                          </a:rPr>
                          <m:t>𝑆</m:t>
                        </m:r>
                        <m:r>
                          <m:rPr>
                            <m:nor/>
                          </m:rPr>
                          <a:rPr lang="en-US">
                            <a:latin typeface="Cambria Math" charset="0"/>
                          </a:rPr>
                          <m:t> </m:t>
                        </m:r>
                        <m:r>
                          <m:rPr>
                            <m:nor/>
                          </m:rPr>
                          <a:rPr lang="en-US">
                            <a:latin typeface="Cambria Math" charset="0"/>
                          </a:rPr>
                          <m:t>is</m:t>
                        </m:r>
                        <m:r>
                          <m:rPr>
                            <m:nor/>
                          </m:rPr>
                          <a:rPr lang="en-US">
                            <a:latin typeface="Cambria Math" charset="0"/>
                          </a:rPr>
                          <m:t> </m:t>
                        </m:r>
                        <m:r>
                          <m:rPr>
                            <m:nor/>
                          </m:rPr>
                          <a:rPr lang="en-US">
                            <a:latin typeface="Cambria Math" charset="0"/>
                          </a:rPr>
                          <m:t>offered</m:t>
                        </m:r>
                        <m:r>
                          <a:rPr lang="en-US" i="1">
                            <a:latin typeface="Cambria Math" charset="0"/>
                          </a:rPr>
                          <m:t>]</m:t>
                        </m:r>
                      </m:e>
                    </m:func>
                  </m:oMath>
                </a14:m>
                <a:endParaRPr lang="en-US" dirty="0"/>
              </a:p>
              <a:p>
                <a:pPr lvl="1"/>
                <a:r>
                  <a:rPr lang="en-US" altLang="zh-CN" dirty="0"/>
                  <a:t>Multinomial Logit Model (MNL): </a:t>
                </a:r>
                <a:endParaRPr lang="en-US" dirty="0"/>
              </a:p>
              <a:p>
                <a:pPr lvl="2"/>
                <a14:m>
                  <m:oMath xmlns:m="http://schemas.openxmlformats.org/officeDocument/2006/math">
                    <m:r>
                      <a:rPr lang="en-US" altLang="zh-CN" b="0" i="1" smtClean="0">
                        <a:latin typeface="Cambria Math" panose="02040503050406030204" pitchFamily="18" charset="0"/>
                      </a:rPr>
                      <m:t>𝑛</m:t>
                    </m:r>
                  </m:oMath>
                </a14:m>
                <a:r>
                  <a:rPr lang="en-US" altLang="zh-CN" dirty="0"/>
                  <a:t> products and e</a:t>
                </a:r>
                <a:r>
                  <a:rPr lang="en-US" dirty="0"/>
                  <a:t>ach product has a non-negative </a:t>
                </a:r>
                <a:r>
                  <a:rPr lang="en-US" i="1" dirty="0">
                    <a:solidFill>
                      <a:schemeClr val="accent1"/>
                    </a:solidFill>
                  </a:rPr>
                  <a:t>(exponential) mean utility/preference score</a:t>
                </a:r>
                <a:r>
                  <a:rPr lang="en-US" dirty="0"/>
                  <a:t>: </a:t>
                </a:r>
                <a14:m>
                  <m:oMath xmlns:m="http://schemas.openxmlformats.org/officeDocument/2006/math">
                    <m:sSub>
                      <m:sSubPr>
                        <m:ctrlPr>
                          <a:rPr lang="en-US" i="1">
                            <a:latin typeface="Cambria Math" panose="02040503050406030204" pitchFamily="18" charset="0"/>
                          </a:rPr>
                        </m:ctrlPr>
                      </m:sSubPr>
                      <m:e>
                        <m:r>
                          <a:rPr lang="en-US">
                            <a:latin typeface="Cambria Math" panose="02040503050406030204" pitchFamily="18" charset="0"/>
                          </a:rPr>
                          <m:t>𝑣</m:t>
                        </m:r>
                      </m:e>
                      <m:sub>
                        <m:r>
                          <a:rPr lang="en-US">
                            <a:latin typeface="Cambria Math" panose="02040503050406030204" pitchFamily="18" charset="0"/>
                          </a:rPr>
                          <m:t>1</m:t>
                        </m:r>
                      </m:sub>
                    </m:sSub>
                    <m:r>
                      <a:rPr lang="en-US" i="1">
                        <a:latin typeface="Cambria Math" panose="02040503050406030204" pitchFamily="18" charset="0"/>
                      </a:rPr>
                      <m:t>≥</m:t>
                    </m:r>
                    <m:r>
                      <a:rPr lang="en-US">
                        <a:latin typeface="Cambria Math" panose="02040503050406030204" pitchFamily="18" charset="0"/>
                      </a:rPr>
                      <m:t>0,</m:t>
                    </m:r>
                    <m:sSub>
                      <m:sSubPr>
                        <m:ctrlPr>
                          <a:rPr lang="en-US" i="1">
                            <a:latin typeface="Cambria Math" panose="02040503050406030204" pitchFamily="18" charset="0"/>
                          </a:rPr>
                        </m:ctrlPr>
                      </m:sSubPr>
                      <m:e>
                        <m:r>
                          <a:rPr lang="en-US">
                            <a:latin typeface="Cambria Math" panose="02040503050406030204" pitchFamily="18" charset="0"/>
                          </a:rPr>
                          <m:t>𝑣</m:t>
                        </m:r>
                      </m:e>
                      <m:sub>
                        <m:r>
                          <a:rPr lang="en-US">
                            <a:latin typeface="Cambria Math" panose="02040503050406030204" pitchFamily="18" charset="0"/>
                          </a:rPr>
                          <m:t>2</m:t>
                        </m:r>
                      </m:sub>
                    </m:sSub>
                    <m:r>
                      <a:rPr lang="en-US" i="1">
                        <a:latin typeface="Cambria Math" panose="02040503050406030204" pitchFamily="18" charset="0"/>
                      </a:rPr>
                      <m:t>≥0</m:t>
                    </m:r>
                    <m:r>
                      <a:rPr lang="en-US">
                        <a:latin typeface="Cambria Math" panose="02040503050406030204" pitchFamily="18" charset="0"/>
                      </a:rPr>
                      <m:t>,</m:t>
                    </m:r>
                    <m:sSub>
                      <m:sSubPr>
                        <m:ctrlPr>
                          <a:rPr lang="en-US" i="1">
                            <a:latin typeface="Cambria Math" panose="02040503050406030204" pitchFamily="18" charset="0"/>
                          </a:rPr>
                        </m:ctrlPr>
                      </m:sSubPr>
                      <m:e>
                        <m:r>
                          <a:rPr lang="en-US">
                            <a:latin typeface="Cambria Math" panose="02040503050406030204" pitchFamily="18" charset="0"/>
                          </a:rPr>
                          <m:t>𝑣</m:t>
                        </m:r>
                      </m:e>
                      <m:sub>
                        <m:r>
                          <a:rPr lang="en-US">
                            <a:latin typeface="Cambria Math" panose="02040503050406030204" pitchFamily="18" charset="0"/>
                          </a:rPr>
                          <m:t>3</m:t>
                        </m:r>
                      </m:sub>
                    </m:sSub>
                    <m:r>
                      <a:rPr lang="en-US" i="1">
                        <a:latin typeface="Cambria Math" panose="02040503050406030204" pitchFamily="18" charset="0"/>
                      </a:rPr>
                      <m:t>≥0</m:t>
                    </m:r>
                    <m:r>
                      <a:rPr lang="en-US">
                        <a:latin typeface="Cambria Math" panose="02040503050406030204" pitchFamily="18" charset="0"/>
                      </a:rPr>
                      <m:t>,…, </m:t>
                    </m:r>
                    <m:sSub>
                      <m:sSubPr>
                        <m:ctrlPr>
                          <a:rPr lang="en-US" i="1">
                            <a:latin typeface="Cambria Math" panose="02040503050406030204" pitchFamily="18" charset="0"/>
                          </a:rPr>
                        </m:ctrlPr>
                      </m:sSubPr>
                      <m:e>
                        <m:r>
                          <a:rPr lang="en-US">
                            <a:latin typeface="Cambria Math" panose="02040503050406030204" pitchFamily="18" charset="0"/>
                          </a:rPr>
                          <m:t>𝑣</m:t>
                        </m:r>
                      </m:e>
                      <m:sub>
                        <m:r>
                          <a:rPr lang="en-US">
                            <a:latin typeface="Cambria Math" panose="02040503050406030204" pitchFamily="18" charset="0"/>
                          </a:rPr>
                          <m:t>𝑛</m:t>
                        </m:r>
                      </m:sub>
                    </m:sSub>
                    <m:r>
                      <a:rPr lang="en-US" i="1">
                        <a:latin typeface="Cambria Math" panose="02040503050406030204" pitchFamily="18" charset="0"/>
                      </a:rPr>
                      <m:t>≥0</m:t>
                    </m:r>
                  </m:oMath>
                </a14:m>
                <a:r>
                  <a:rPr lang="en-US" dirty="0"/>
                  <a:t> </a:t>
                </a:r>
              </a:p>
              <a:p>
                <a:pPr lvl="2"/>
                <a:endParaRPr lang="en-US" sz="2200" i="1" dirty="0">
                  <a:latin typeface="Cambria Math" panose="02040503050406030204" pitchFamily="18" charset="0"/>
                </a:endParaRPr>
              </a:p>
              <a:p>
                <a:pPr marL="457200" lvl="1" indent="0">
                  <a:buNone/>
                </a:pPr>
                <a14:m>
                  <m:oMathPara xmlns:m="http://schemas.openxmlformats.org/officeDocument/2006/math">
                    <m:oMathParaPr>
                      <m:jc m:val="centerGroup"/>
                    </m:oMathParaPr>
                    <m:oMath xmlns:m="http://schemas.openxmlformats.org/officeDocument/2006/math">
                      <m:sSub>
                        <m:sSubPr>
                          <m:ctrlPr>
                            <a:rPr lang="en-US" sz="2200" i="1">
                              <a:latin typeface="Cambria Math" panose="02040503050406030204" pitchFamily="18" charset="0"/>
                            </a:rPr>
                          </m:ctrlPr>
                        </m:sSubPr>
                        <m:e>
                          <m:r>
                            <a:rPr lang="en-US" sz="2200" i="1">
                              <a:latin typeface="Cambria Math" charset="0"/>
                            </a:rPr>
                            <m:t>𝑝</m:t>
                          </m:r>
                        </m:e>
                        <m:sub>
                          <m:r>
                            <a:rPr lang="en-US" sz="2200" i="1">
                              <a:latin typeface="Cambria Math" panose="02040503050406030204" pitchFamily="18" charset="0"/>
                            </a:rPr>
                            <m:t>𝑖</m:t>
                          </m:r>
                        </m:sub>
                      </m:sSub>
                      <m:d>
                        <m:dPr>
                          <m:ctrlPr>
                            <a:rPr lang="en-US" sz="2200" i="1">
                              <a:latin typeface="Cambria Math" panose="02040503050406030204" pitchFamily="18" charset="0"/>
                            </a:rPr>
                          </m:ctrlPr>
                        </m:dPr>
                        <m:e>
                          <m:r>
                            <a:rPr lang="en-US" sz="2200" i="1">
                              <a:latin typeface="Cambria Math" charset="0"/>
                            </a:rPr>
                            <m:t>𝑆</m:t>
                          </m:r>
                        </m:e>
                      </m:d>
                      <m:r>
                        <a:rPr lang="en-US" sz="2200" i="1">
                          <a:latin typeface="Cambria Math" charset="0"/>
                        </a:rPr>
                        <m:t>=</m:t>
                      </m:r>
                      <m:f>
                        <m:fPr>
                          <m:ctrlPr>
                            <a:rPr lang="mr-IN"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charset="0"/>
                                </a:rPr>
                                <m:t>𝑣</m:t>
                              </m:r>
                            </m:e>
                            <m:sub>
                              <m:r>
                                <a:rPr lang="en-US" sz="2200" i="1">
                                  <a:latin typeface="Cambria Math" panose="02040503050406030204" pitchFamily="18" charset="0"/>
                                </a:rPr>
                                <m:t>𝑖</m:t>
                              </m:r>
                            </m:sub>
                          </m:sSub>
                        </m:num>
                        <m:den>
                          <m:r>
                            <a:rPr lang="en-US" sz="2200" i="1">
                              <a:latin typeface="Cambria Math" charset="0"/>
                            </a:rPr>
                            <m:t>1+</m:t>
                          </m:r>
                          <m:nary>
                            <m:naryPr>
                              <m:chr m:val="∑"/>
                              <m:supHide m:val="on"/>
                              <m:ctrlPr>
                                <a:rPr lang="en-US" sz="2200" i="1">
                                  <a:latin typeface="Cambria Math" panose="02040503050406030204" pitchFamily="18" charset="0"/>
                                </a:rPr>
                              </m:ctrlPr>
                            </m:naryPr>
                            <m:sub>
                              <m:r>
                                <a:rPr lang="en-US" sz="2200" b="0" i="1" smtClean="0">
                                  <a:latin typeface="Cambria Math" panose="02040503050406030204" pitchFamily="18" charset="0"/>
                                </a:rPr>
                                <m:t>𝑗</m:t>
                              </m:r>
                              <m:r>
                                <a:rPr lang="en-US" sz="2200" i="1">
                                  <a:latin typeface="Cambria Math" charset="0"/>
                                </a:rPr>
                                <m:t>∈</m:t>
                              </m:r>
                              <m:r>
                                <a:rPr lang="en-US" sz="2200" i="1">
                                  <a:latin typeface="Cambria Math" charset="0"/>
                                </a:rPr>
                                <m:t>𝑆</m:t>
                              </m:r>
                            </m:sub>
                            <m:sup/>
                            <m:e>
                              <m:sSub>
                                <m:sSubPr>
                                  <m:ctrlPr>
                                    <a:rPr lang="en-US" sz="2200" i="1">
                                      <a:latin typeface="Cambria Math" panose="02040503050406030204" pitchFamily="18" charset="0"/>
                                    </a:rPr>
                                  </m:ctrlPr>
                                </m:sSubPr>
                                <m:e>
                                  <m:r>
                                    <a:rPr lang="en-US" sz="2200" i="1">
                                      <a:latin typeface="Cambria Math" charset="0"/>
                                    </a:rPr>
                                    <m:t>𝑣</m:t>
                                  </m:r>
                                </m:e>
                                <m:sub>
                                  <m:r>
                                    <a:rPr lang="en-US" sz="2200" b="0" i="1" smtClean="0">
                                      <a:latin typeface="Cambria Math" panose="02040503050406030204" pitchFamily="18" charset="0"/>
                                    </a:rPr>
                                    <m:t>𝑗</m:t>
                                  </m:r>
                                </m:sub>
                              </m:sSub>
                            </m:e>
                          </m:nary>
                        </m:den>
                      </m:f>
                    </m:oMath>
                  </m:oMathPara>
                </a14:m>
                <a:endParaRPr lang="en-US" sz="2200" dirty="0"/>
              </a:p>
              <a:p>
                <a:pPr lvl="1"/>
                <a:endParaRPr lang="en-US" dirty="0"/>
              </a:p>
              <a:p>
                <a:endParaRPr lang="en-US" dirty="0"/>
              </a:p>
              <a:p>
                <a:r>
                  <a:rPr lang="en-US" dirty="0"/>
                  <a:t>Given </a:t>
                </a:r>
                <a14:m>
                  <m:oMath xmlns:m="http://schemas.openxmlformats.org/officeDocument/2006/math">
                    <m:sSub>
                      <m:sSubPr>
                        <m:ctrlPr>
                          <a:rPr lang="en-US" i="1">
                            <a:latin typeface="Cambria Math" panose="02040503050406030204" pitchFamily="18" charset="0"/>
                          </a:rPr>
                        </m:ctrlPr>
                      </m:sSubPr>
                      <m:e>
                        <m:r>
                          <a:rPr lang="en-US">
                            <a:latin typeface="Cambria Math" panose="02040503050406030204" pitchFamily="18" charset="0"/>
                          </a:rPr>
                          <m:t>𝑝</m:t>
                        </m:r>
                      </m:e>
                      <m:sub>
                        <m:r>
                          <a:rPr lang="en-US">
                            <a:latin typeface="Cambria Math" panose="02040503050406030204" pitchFamily="18" charset="0"/>
                          </a:rPr>
                          <m:t>𝑖</m:t>
                        </m:r>
                      </m:sub>
                    </m:sSub>
                    <m:r>
                      <a:rPr lang="en-US">
                        <a:latin typeface="Cambria Math" panose="02040503050406030204" pitchFamily="18" charset="0"/>
                      </a:rPr>
                      <m:t>(</m:t>
                    </m:r>
                    <m:r>
                      <a:rPr lang="en-US">
                        <a:latin typeface="Cambria Math" panose="02040503050406030204" pitchFamily="18" charset="0"/>
                      </a:rPr>
                      <m:t>𝑆</m:t>
                    </m:r>
                    <m:r>
                      <a:rPr lang="en-US">
                        <a:latin typeface="Cambria Math" panose="02040503050406030204" pitchFamily="18" charset="0"/>
                      </a:rPr>
                      <m:t>)</m:t>
                    </m:r>
                  </m:oMath>
                </a14:m>
                <a:r>
                  <a:rPr lang="en-US" dirty="0"/>
                  <a:t> (</a:t>
                </a:r>
                <a14:m>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𝑣</m:t>
                        </m:r>
                      </m:e>
                      <m:sub>
                        <m:r>
                          <a:rPr lang="en-US" b="0" i="1" dirty="0" smtClean="0">
                            <a:latin typeface="Cambria Math" panose="02040503050406030204" pitchFamily="18" charset="0"/>
                          </a:rPr>
                          <m:t>1</m:t>
                        </m:r>
                      </m:sub>
                    </m:sSub>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𝑣</m:t>
                        </m:r>
                      </m:e>
                      <m:sub>
                        <m:r>
                          <a:rPr lang="en-US" b="0" i="1" dirty="0" smtClean="0">
                            <a:latin typeface="Cambria Math" panose="02040503050406030204" pitchFamily="18" charset="0"/>
                          </a:rPr>
                          <m:t>𝑛</m:t>
                        </m:r>
                      </m:sub>
                    </m:sSub>
                    <m:r>
                      <a:rPr lang="en-US" b="0" i="1" dirty="0" smtClean="0">
                        <a:latin typeface="Cambria Math" panose="02040503050406030204" pitchFamily="18" charset="0"/>
                      </a:rPr>
                      <m:t>) </m:t>
                    </m:r>
                  </m:oMath>
                </a14:m>
                <a:r>
                  <a:rPr lang="en-US" dirty="0"/>
                  <a:t>: assortment optimization is a combinatorial optimization under the cardinality constraint </a:t>
                </a:r>
                <a14:m>
                  <m:oMath xmlns:m="http://schemas.openxmlformats.org/officeDocument/2006/math">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𝑆</m:t>
                        </m:r>
                      </m:e>
                    </m:d>
                    <m:r>
                      <a:rPr lang="en-US" b="0" i="1" smtClean="0">
                        <a:latin typeface="Cambria Math" panose="02040503050406030204" pitchFamily="18" charset="0"/>
                      </a:rPr>
                      <m:t>≤</m:t>
                    </m:r>
                    <m:r>
                      <a:rPr lang="en-US" b="0" i="1" smtClean="0">
                        <a:latin typeface="Cambria Math" panose="02040503050406030204" pitchFamily="18" charset="0"/>
                      </a:rPr>
                      <m:t>𝐾</m:t>
                    </m:r>
                  </m:oMath>
                </a14:m>
                <a:endParaRPr lang="en-US" dirty="0"/>
              </a:p>
              <a:p>
                <a:endParaRPr lang="en-US" dirty="0"/>
              </a:p>
              <a:p>
                <a:pPr marL="0" indent="0">
                  <a:buNone/>
                </a:pPr>
                <a14:m>
                  <m:oMathPara xmlns:m="http://schemas.openxmlformats.org/officeDocument/2006/math">
                    <m:oMathParaPr>
                      <m:jc m:val="centerGroup"/>
                    </m:oMathParaPr>
                    <m:oMath xmlns:m="http://schemas.openxmlformats.org/officeDocument/2006/math">
                      <m:sSup>
                        <m:sSupPr>
                          <m:ctrlPr>
                            <a:rPr lang="en-US" sz="2000" i="1" smtClean="0">
                              <a:solidFill>
                                <a:schemeClr val="tx1"/>
                              </a:solidFill>
                              <a:latin typeface="Cambria Math" panose="02040503050406030204" pitchFamily="18" charset="0"/>
                            </a:rPr>
                          </m:ctrlPr>
                        </m:sSupPr>
                        <m:e>
                          <m:r>
                            <a:rPr lang="en-US" sz="2000" i="1">
                              <a:solidFill>
                                <a:schemeClr val="tx1"/>
                              </a:solidFill>
                              <a:latin typeface="Cambria Math" charset="0"/>
                            </a:rPr>
                            <m:t>𝑆</m:t>
                          </m:r>
                        </m:e>
                        <m:sup>
                          <m:r>
                            <a:rPr lang="en-US" sz="2000" i="1">
                              <a:solidFill>
                                <a:schemeClr val="tx1"/>
                              </a:solidFill>
                              <a:latin typeface="Cambria Math" charset="0"/>
                            </a:rPr>
                            <m:t>∗</m:t>
                          </m:r>
                        </m:sup>
                      </m:sSup>
                      <m:r>
                        <a:rPr lang="en-US" sz="2000" i="1">
                          <a:solidFill>
                            <a:schemeClr val="tx1"/>
                          </a:solidFill>
                          <a:latin typeface="Cambria Math" charset="0"/>
                        </a:rPr>
                        <m:t>=</m:t>
                      </m:r>
                      <m:func>
                        <m:funcPr>
                          <m:ctrlPr>
                            <a:rPr lang="mr-IN" sz="2000" i="1">
                              <a:solidFill>
                                <a:schemeClr val="tx1"/>
                              </a:solidFill>
                              <a:latin typeface="Cambria Math" panose="02040503050406030204" pitchFamily="18" charset="0"/>
                            </a:rPr>
                          </m:ctrlPr>
                        </m:funcPr>
                        <m:fName>
                          <m:limLow>
                            <m:limLowPr>
                              <m:ctrlPr>
                                <a:rPr lang="mr-IN" sz="2000" i="1">
                                  <a:solidFill>
                                    <a:schemeClr val="tx1"/>
                                  </a:solidFill>
                                  <a:latin typeface="Cambria Math" panose="02040503050406030204" pitchFamily="18" charset="0"/>
                                </a:rPr>
                              </m:ctrlPr>
                            </m:limLowPr>
                            <m:e>
                              <m:r>
                                <m:rPr>
                                  <m:sty m:val="p"/>
                                </m:rPr>
                                <a:rPr lang="en-US" sz="2000">
                                  <a:solidFill>
                                    <a:schemeClr val="tx1"/>
                                  </a:solidFill>
                                  <a:latin typeface="Cambria Math" charset="0"/>
                                </a:rPr>
                                <m:t>arg</m:t>
                              </m:r>
                              <m:r>
                                <m:rPr>
                                  <m:sty m:val="p"/>
                                </m:rPr>
                                <a:rPr lang="mr-IN" sz="2000">
                                  <a:solidFill>
                                    <a:schemeClr val="tx1"/>
                                  </a:solidFill>
                                  <a:latin typeface="Cambria Math" charset="0"/>
                                </a:rPr>
                                <m:t>max</m:t>
                              </m:r>
                            </m:e>
                            <m:lim>
                              <m:d>
                                <m:dPr>
                                  <m:begChr m:val="|"/>
                                  <m:endChr m:val="|"/>
                                  <m:ctrlPr>
                                    <a:rPr lang="en-US" sz="2000" b="0" i="1" smtClean="0">
                                      <a:solidFill>
                                        <a:schemeClr val="tx1"/>
                                      </a:solidFill>
                                      <a:latin typeface="Cambria Math" panose="02040503050406030204" pitchFamily="18" charset="0"/>
                                    </a:rPr>
                                  </m:ctrlPr>
                                </m:dPr>
                                <m:e>
                                  <m:r>
                                    <a:rPr lang="en-US" sz="2000" i="1" smtClean="0">
                                      <a:solidFill>
                                        <a:schemeClr val="accent2"/>
                                      </a:solidFill>
                                      <a:latin typeface="Cambria Math" charset="0"/>
                                    </a:rPr>
                                    <m:t>𝑆</m:t>
                                  </m:r>
                                </m:e>
                              </m:d>
                              <m:r>
                                <a:rPr lang="en-US" sz="2000" b="0" i="1" smtClean="0">
                                  <a:solidFill>
                                    <a:schemeClr val="accent2"/>
                                  </a:solidFill>
                                  <a:latin typeface="Cambria Math" panose="02040503050406030204" pitchFamily="18" charset="0"/>
                                </a:rPr>
                                <m:t>≤</m:t>
                              </m:r>
                              <m:r>
                                <a:rPr lang="en-US" sz="2000" b="0" i="1" smtClean="0">
                                  <a:solidFill>
                                    <a:schemeClr val="accent2"/>
                                  </a:solidFill>
                                  <a:latin typeface="Cambria Math" panose="02040503050406030204" pitchFamily="18" charset="0"/>
                                </a:rPr>
                                <m:t>𝐾</m:t>
                              </m:r>
                            </m:lim>
                          </m:limLow>
                        </m:fName>
                        <m:e>
                          <m:d>
                            <m:dPr>
                              <m:begChr m:val="{"/>
                              <m:endChr m:val="}"/>
                              <m:ctrlPr>
                                <a:rPr lang="en-US" sz="2000" i="1">
                                  <a:solidFill>
                                    <a:schemeClr val="tx1"/>
                                  </a:solidFill>
                                  <a:latin typeface="Cambria Math" panose="02040503050406030204" pitchFamily="18" charset="0"/>
                                </a:rPr>
                              </m:ctrlPr>
                            </m:dPr>
                            <m:e>
                              <m:r>
                                <a:rPr lang="en-US" sz="2000" i="1">
                                  <a:solidFill>
                                    <a:schemeClr val="tx1"/>
                                  </a:solidFill>
                                  <a:latin typeface="Cambria Math" charset="0"/>
                                </a:rPr>
                                <m:t>𝑅</m:t>
                              </m:r>
                              <m:d>
                                <m:dPr>
                                  <m:ctrlPr>
                                    <a:rPr lang="en-US" sz="2000" i="1">
                                      <a:solidFill>
                                        <a:schemeClr val="tx1"/>
                                      </a:solidFill>
                                      <a:latin typeface="Cambria Math" panose="02040503050406030204" pitchFamily="18" charset="0"/>
                                    </a:rPr>
                                  </m:ctrlPr>
                                </m:dPr>
                                <m:e>
                                  <m:r>
                                    <a:rPr lang="en-US" sz="2000" i="1">
                                      <a:solidFill>
                                        <a:schemeClr val="tx1"/>
                                      </a:solidFill>
                                      <a:latin typeface="Cambria Math" charset="0"/>
                                    </a:rPr>
                                    <m:t>𝑆</m:t>
                                  </m:r>
                                </m:e>
                              </m:d>
                              <m:r>
                                <a:rPr lang="en-US" sz="2000" i="1">
                                  <a:solidFill>
                                    <a:schemeClr val="tx1"/>
                                  </a:solidFill>
                                  <a:latin typeface="Cambria Math" charset="0"/>
                                </a:rPr>
                                <m:t>≜</m:t>
                              </m:r>
                              <m:nary>
                                <m:naryPr>
                                  <m:chr m:val="∑"/>
                                  <m:supHide m:val="on"/>
                                  <m:ctrlPr>
                                    <a:rPr lang="mr-IN" sz="2000" i="1">
                                      <a:solidFill>
                                        <a:schemeClr val="tx1"/>
                                      </a:solidFill>
                                      <a:latin typeface="Cambria Math" panose="02040503050406030204" pitchFamily="18" charset="0"/>
                                    </a:rPr>
                                  </m:ctrlPr>
                                </m:naryPr>
                                <m:sub>
                                  <m:r>
                                    <a:rPr lang="en-US" sz="2000" b="0" i="1" smtClean="0">
                                      <a:solidFill>
                                        <a:schemeClr val="tx1"/>
                                      </a:solidFill>
                                      <a:latin typeface="Cambria Math" panose="02040503050406030204" pitchFamily="18" charset="0"/>
                                    </a:rPr>
                                    <m:t>𝑖</m:t>
                                  </m:r>
                                  <m:r>
                                    <a:rPr lang="en-US" sz="2000" i="1">
                                      <a:solidFill>
                                        <a:schemeClr val="tx1"/>
                                      </a:solidFill>
                                      <a:latin typeface="Cambria Math" charset="0"/>
                                    </a:rPr>
                                    <m:t>∈</m:t>
                                  </m:r>
                                  <m:r>
                                    <a:rPr lang="en-US" sz="2000" i="1">
                                      <a:solidFill>
                                        <a:schemeClr val="tx1"/>
                                      </a:solidFill>
                                      <a:latin typeface="Cambria Math" charset="0"/>
                                    </a:rPr>
                                    <m:t>𝑆</m:t>
                                  </m:r>
                                </m:sub>
                                <m:sup/>
                                <m:e>
                                  <m:sSub>
                                    <m:sSubPr>
                                      <m:ctrlPr>
                                        <a:rPr lang="en-US" sz="2000" i="1">
                                          <a:solidFill>
                                            <a:schemeClr val="tx1"/>
                                          </a:solidFill>
                                          <a:latin typeface="Cambria Math" panose="02040503050406030204" pitchFamily="18" charset="0"/>
                                        </a:rPr>
                                      </m:ctrlPr>
                                    </m:sSubPr>
                                    <m:e>
                                      <m:r>
                                        <a:rPr lang="en-US" sz="2000" i="1">
                                          <a:solidFill>
                                            <a:schemeClr val="tx1"/>
                                          </a:solidFill>
                                          <a:latin typeface="Cambria Math" charset="0"/>
                                        </a:rPr>
                                        <m:t>𝑝</m:t>
                                      </m:r>
                                    </m:e>
                                    <m:sub>
                                      <m:r>
                                        <a:rPr lang="en-US" sz="2000" b="0" i="1" smtClean="0">
                                          <a:solidFill>
                                            <a:schemeClr val="tx1"/>
                                          </a:solidFill>
                                          <a:latin typeface="Cambria Math" panose="02040503050406030204" pitchFamily="18" charset="0"/>
                                        </a:rPr>
                                        <m:t>𝑖</m:t>
                                      </m:r>
                                    </m:sub>
                                  </m:sSub>
                                  <m:d>
                                    <m:dPr>
                                      <m:ctrlPr>
                                        <a:rPr lang="en-US" sz="2000" i="1">
                                          <a:solidFill>
                                            <a:schemeClr val="tx1"/>
                                          </a:solidFill>
                                          <a:latin typeface="Cambria Math" panose="02040503050406030204" pitchFamily="18" charset="0"/>
                                        </a:rPr>
                                      </m:ctrlPr>
                                    </m:dPr>
                                    <m:e>
                                      <m:r>
                                        <a:rPr lang="en-US" sz="2000" i="1">
                                          <a:solidFill>
                                            <a:schemeClr val="tx1"/>
                                          </a:solidFill>
                                          <a:latin typeface="Cambria Math" charset="0"/>
                                        </a:rPr>
                                        <m:t>𝑆</m:t>
                                      </m:r>
                                    </m:e>
                                  </m:d>
                                  <m:r>
                                    <a:rPr lang="en-US" sz="2000" i="1">
                                      <a:solidFill>
                                        <a:schemeClr val="tx1"/>
                                      </a:solidFill>
                                      <a:latin typeface="Cambria Math" charset="0"/>
                                    </a:rPr>
                                    <m:t>⋅</m:t>
                                  </m:r>
                                  <m:sSub>
                                    <m:sSubPr>
                                      <m:ctrlPr>
                                        <a:rPr lang="en-US" sz="2000" i="1">
                                          <a:solidFill>
                                            <a:schemeClr val="tx1"/>
                                          </a:solidFill>
                                          <a:latin typeface="Cambria Math" panose="02040503050406030204" pitchFamily="18" charset="0"/>
                                        </a:rPr>
                                      </m:ctrlPr>
                                    </m:sSubPr>
                                    <m:e>
                                      <m:r>
                                        <a:rPr lang="en-US" sz="2000" i="1">
                                          <a:solidFill>
                                            <a:schemeClr val="tx1"/>
                                          </a:solidFill>
                                          <a:latin typeface="Cambria Math" charset="0"/>
                                        </a:rPr>
                                        <m:t>𝑟</m:t>
                                      </m:r>
                                    </m:e>
                                    <m:sub>
                                      <m:r>
                                        <a:rPr lang="en-US" sz="2000" b="0" i="1" smtClean="0">
                                          <a:solidFill>
                                            <a:schemeClr val="tx1"/>
                                          </a:solidFill>
                                          <a:latin typeface="Cambria Math" panose="02040503050406030204" pitchFamily="18" charset="0"/>
                                        </a:rPr>
                                        <m:t>𝑖</m:t>
                                      </m:r>
                                    </m:sub>
                                  </m:sSub>
                                </m:e>
                              </m:nary>
                            </m:e>
                          </m:d>
                        </m:e>
                      </m:func>
                    </m:oMath>
                  </m:oMathPara>
                </a14:m>
                <a:endParaRPr lang="en-US" sz="2000" dirty="0">
                  <a:solidFill>
                    <a:schemeClr val="tx1"/>
                  </a:solidFill>
                </a:endParaRPr>
              </a:p>
              <a:p>
                <a:pPr marL="457200" lvl="1" indent="0">
                  <a:buNone/>
                </a:pPr>
                <a:endParaRPr lang="en-US" sz="2200" dirty="0">
                  <a:solidFill>
                    <a:srgbClr val="C00000"/>
                  </a:solidFill>
                  <a:ea typeface="+mn-ea"/>
                  <a:cs typeface="+mn-cs"/>
                </a:endParaRPr>
              </a:p>
              <a:p>
                <a:endParaRPr lang="en-US" dirty="0"/>
              </a:p>
              <a:p>
                <a:pPr marL="914400" lvl="2" indent="0">
                  <a:buNone/>
                </a:pPr>
                <a:endParaRPr lang="en-US" sz="2200" i="1" dirty="0">
                  <a:latin typeface="Cambria Math" panose="02040503050406030204" pitchFamily="18" charset="0"/>
                </a:endParaRPr>
              </a:p>
              <a:p>
                <a:pPr marL="914400" lvl="2" indent="0">
                  <a:buNone/>
                </a:pPr>
                <a:endParaRPr lang="en-US" sz="2200" b="0" dirty="0"/>
              </a:p>
              <a:p>
                <a:pPr lvl="1"/>
                <a:endParaRPr lang="en-US" b="0" dirty="0"/>
              </a:p>
              <a:p>
                <a:pPr marL="457200" lvl="1" indent="0">
                  <a:buNone/>
                </a:pPr>
                <a:r>
                  <a:rPr lang="en-US" dirty="0">
                    <a:solidFill>
                      <a:schemeClr val="bg1">
                        <a:lumMod val="50000"/>
                      </a:schemeClr>
                    </a:solidFill>
                  </a:rPr>
                  <a:t> </a:t>
                </a:r>
              </a:p>
              <a:p>
                <a:pPr lvl="1"/>
                <a:endParaRPr lang="en-US" b="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7388" y="1130151"/>
                <a:ext cx="8877100" cy="5407173"/>
              </a:xfrm>
              <a:blipFill>
                <a:blip r:embed="rId2"/>
                <a:stretch>
                  <a:fillRect l="-755" t="-564" b="-2255"/>
                </a:stretch>
              </a:blipFill>
            </p:spPr>
            <p:txBody>
              <a:bodyPr/>
              <a:lstStyle/>
              <a:p>
                <a:r>
                  <a:rPr lang="en-US">
                    <a:noFill/>
                  </a:rPr>
                  <a:t> </a:t>
                </a:r>
              </a:p>
            </p:txBody>
          </p:sp>
        </mc:Fallback>
      </mc:AlternateContent>
      <p:sp>
        <p:nvSpPr>
          <p:cNvPr id="4" name="Slide Number Placeholder 3"/>
          <p:cNvSpPr>
            <a:spLocks noGrp="1"/>
          </p:cNvSpPr>
          <p:nvPr>
            <p:ph type="sldNum" sz="quarter" idx="4294967295"/>
          </p:nvPr>
        </p:nvSpPr>
        <p:spPr>
          <a:xfrm>
            <a:off x="7956376" y="6634752"/>
            <a:ext cx="2133600" cy="320675"/>
          </a:xfrm>
        </p:spPr>
        <p:txBody>
          <a:bodyPr/>
          <a:lstStyle/>
          <a:p>
            <a:fld id="{30136E30-F2DF-C143-85E0-17796588D0B8}" type="slidenum">
              <a:rPr lang="en-US" smtClean="0"/>
              <a:t>6</a:t>
            </a:fld>
            <a:endParaRPr lang="en-US" dirty="0"/>
          </a:p>
        </p:txBody>
      </p:sp>
      <mc:AlternateContent xmlns:mc="http://schemas.openxmlformats.org/markup-compatibility/2006" xmlns:a14="http://schemas.microsoft.com/office/drawing/2010/main">
        <mc:Choice Requires="a14">
          <p:sp>
            <p:nvSpPr>
              <p:cNvPr id="17" name="TextBox 16"/>
              <p:cNvSpPr txBox="1"/>
              <p:nvPr/>
            </p:nvSpPr>
            <p:spPr>
              <a:xfrm>
                <a:off x="3146372" y="4163937"/>
                <a:ext cx="2775055" cy="400110"/>
              </a:xfrm>
              <a:prstGeom prst="rect">
                <a:avLst/>
              </a:prstGeom>
              <a:noFill/>
            </p:spPr>
            <p:txBody>
              <a:bodyPr wrap="none" rtlCol="0">
                <a:spAutoFit/>
              </a:bodyPr>
              <a:lstStyle/>
              <a:p>
                <a:r>
                  <a:rPr lang="en-US" sz="2000" dirty="0">
                    <a:solidFill>
                      <a:srgbClr val="FF0000"/>
                    </a:solidFill>
                  </a:rPr>
                  <a:t>“no-purchase” (</a:t>
                </a:r>
                <a14:m>
                  <m:oMath xmlns:m="http://schemas.openxmlformats.org/officeDocument/2006/math">
                    <m:sSub>
                      <m:sSubPr>
                        <m:ctrlPr>
                          <a:rPr lang="en-US" sz="2000" b="0" i="1" smtClean="0">
                            <a:solidFill>
                              <a:srgbClr val="FF0000"/>
                            </a:solidFill>
                            <a:latin typeface="Cambria Math" panose="02040503050406030204" pitchFamily="18" charset="0"/>
                          </a:rPr>
                        </m:ctrlPr>
                      </m:sSubPr>
                      <m:e>
                        <m:r>
                          <a:rPr lang="en-US" sz="2000" b="0" i="1" smtClean="0">
                            <a:solidFill>
                              <a:srgbClr val="FF0000"/>
                            </a:solidFill>
                            <a:latin typeface="Cambria Math" panose="02040503050406030204" pitchFamily="18" charset="0"/>
                          </a:rPr>
                          <m:t>𝑣</m:t>
                        </m:r>
                      </m:e>
                      <m:sub>
                        <m:r>
                          <a:rPr lang="en-US" sz="2000" b="0" i="1" smtClean="0">
                            <a:solidFill>
                              <a:srgbClr val="FF0000"/>
                            </a:solidFill>
                            <a:latin typeface="Cambria Math" panose="02040503050406030204" pitchFamily="18" charset="0"/>
                          </a:rPr>
                          <m:t>0</m:t>
                        </m:r>
                      </m:sub>
                    </m:sSub>
                    <m:r>
                      <a:rPr lang="en-US" sz="2000" b="0" i="1" smtClean="0">
                        <a:solidFill>
                          <a:srgbClr val="FF0000"/>
                        </a:solidFill>
                        <a:latin typeface="Cambria Math" panose="02040503050406030204" pitchFamily="18" charset="0"/>
                      </a:rPr>
                      <m:t>=1)</m:t>
                    </m:r>
                  </m:oMath>
                </a14:m>
                <a:endParaRPr lang="en-US" sz="2000" dirty="0">
                  <a:solidFill>
                    <a:srgbClr val="FF0000"/>
                  </a:solidFill>
                </a:endParaRPr>
              </a:p>
            </p:txBody>
          </p:sp>
        </mc:Choice>
        <mc:Fallback xmlns="">
          <p:sp>
            <p:nvSpPr>
              <p:cNvPr id="17" name="TextBox 16"/>
              <p:cNvSpPr txBox="1">
                <a:spLocks noRot="1" noChangeAspect="1" noMove="1" noResize="1" noEditPoints="1" noAdjustHandles="1" noChangeArrowheads="1" noChangeShapeType="1" noTextEdit="1"/>
              </p:cNvSpPr>
              <p:nvPr/>
            </p:nvSpPr>
            <p:spPr>
              <a:xfrm>
                <a:off x="3146372" y="4163937"/>
                <a:ext cx="2775055" cy="400110"/>
              </a:xfrm>
              <a:prstGeom prst="rect">
                <a:avLst/>
              </a:prstGeom>
              <a:blipFill>
                <a:blip r:embed="rId3"/>
                <a:stretch>
                  <a:fillRect l="-2198" t="-6061" r="-440" b="-27273"/>
                </a:stretch>
              </a:blipFill>
            </p:spPr>
            <p:txBody>
              <a:bodyPr/>
              <a:lstStyle/>
              <a:p>
                <a:r>
                  <a:rPr lang="en-US">
                    <a:noFill/>
                  </a:rPr>
                  <a:t> </a:t>
                </a:r>
              </a:p>
            </p:txBody>
          </p:sp>
        </mc:Fallback>
      </mc:AlternateContent>
      <p:cxnSp>
        <p:nvCxnSpPr>
          <p:cNvPr id="18" name="Straight Arrow Connector 17"/>
          <p:cNvCxnSpPr/>
          <p:nvPr/>
        </p:nvCxnSpPr>
        <p:spPr>
          <a:xfrm flipV="1">
            <a:off x="4211960" y="3940071"/>
            <a:ext cx="7955" cy="229581"/>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mc:AlternateContent xmlns:mc="http://schemas.openxmlformats.org/markup-compatibility/2006" xmlns:a14="http://schemas.microsoft.com/office/drawing/2010/main">
        <mc:Choice Requires="a14">
          <p:sp>
            <p:nvSpPr>
              <p:cNvPr id="7" name="TextBox 6"/>
              <p:cNvSpPr txBox="1"/>
              <p:nvPr/>
            </p:nvSpPr>
            <p:spPr>
              <a:xfrm>
                <a:off x="6971581" y="5794802"/>
                <a:ext cx="1984133" cy="646331"/>
              </a:xfrm>
              <a:prstGeom prst="rect">
                <a:avLst/>
              </a:prstGeom>
              <a:noFill/>
            </p:spPr>
            <p:txBody>
              <a:bodyPr wrap="none" rtlCol="0">
                <a:spAutoFit/>
              </a:bodyPr>
              <a:lstStyle/>
              <a:p>
                <a:r>
                  <a:rPr lang="en-US" sz="1800" dirty="0">
                    <a:solidFill>
                      <a:srgbClr val="FF0000"/>
                    </a:solidFill>
                  </a:rPr>
                  <a:t>revenue of item </a:t>
                </a:r>
                <a14:m>
                  <m:oMath xmlns:m="http://schemas.openxmlformats.org/officeDocument/2006/math">
                    <m:r>
                      <a:rPr lang="en-US" sz="1800" b="0" i="1" smtClean="0">
                        <a:solidFill>
                          <a:srgbClr val="FF0000"/>
                        </a:solidFill>
                        <a:latin typeface="Cambria Math" panose="02040503050406030204" pitchFamily="18" charset="0"/>
                      </a:rPr>
                      <m:t>𝑖</m:t>
                    </m:r>
                  </m:oMath>
                </a14:m>
                <a:r>
                  <a:rPr lang="en-US" sz="1800" dirty="0">
                    <a:solidFill>
                      <a:srgbClr val="FF0000"/>
                    </a:solidFill>
                  </a:rPr>
                  <a:t>,</a:t>
                </a:r>
              </a:p>
              <a:p>
                <a:pPr/>
                <a14:m>
                  <m:oMathPara xmlns:m="http://schemas.openxmlformats.org/officeDocument/2006/math">
                    <m:oMathParaPr>
                      <m:jc m:val="centerGroup"/>
                    </m:oMathParaPr>
                    <m:oMath xmlns:m="http://schemas.openxmlformats.org/officeDocument/2006/math">
                      <m:sSub>
                        <m:sSubPr>
                          <m:ctrlPr>
                            <a:rPr lang="en-US" sz="1800" b="0" i="1" dirty="0" smtClean="0">
                              <a:solidFill>
                                <a:srgbClr val="FF0000"/>
                              </a:solidFill>
                              <a:latin typeface="Cambria Math" panose="02040503050406030204" pitchFamily="18" charset="0"/>
                            </a:rPr>
                          </m:ctrlPr>
                        </m:sSubPr>
                        <m:e>
                          <m:r>
                            <a:rPr lang="en-US" sz="1800" i="1" dirty="0" smtClean="0">
                              <a:solidFill>
                                <a:srgbClr val="FF0000"/>
                              </a:solidFill>
                              <a:latin typeface="Cambria Math" panose="02040503050406030204" pitchFamily="18" charset="0"/>
                            </a:rPr>
                            <m:t>𝑟</m:t>
                          </m:r>
                        </m:e>
                        <m:sub>
                          <m:r>
                            <a:rPr lang="en-US" sz="1800" b="0" i="1" dirty="0" smtClean="0">
                              <a:solidFill>
                                <a:srgbClr val="FF0000"/>
                              </a:solidFill>
                              <a:latin typeface="Cambria Math" panose="02040503050406030204" pitchFamily="18" charset="0"/>
                            </a:rPr>
                            <m:t>𝑖</m:t>
                          </m:r>
                        </m:sub>
                      </m:sSub>
                      <m:r>
                        <a:rPr lang="en-US" sz="1800" b="0" i="1" dirty="0" smtClean="0">
                          <a:solidFill>
                            <a:srgbClr val="FF0000"/>
                          </a:solidFill>
                          <a:latin typeface="Cambria Math" panose="02040503050406030204" pitchFamily="18" charset="0"/>
                        </a:rPr>
                        <m:t>∈[0,1] </m:t>
                      </m:r>
                    </m:oMath>
                  </m:oMathPara>
                </a14:m>
                <a:endParaRPr lang="en-US" sz="1800" dirty="0">
                  <a:solidFill>
                    <a:srgbClr val="FF0000"/>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6971581" y="5794802"/>
                <a:ext cx="1984133" cy="646331"/>
              </a:xfrm>
              <a:prstGeom prst="rect">
                <a:avLst/>
              </a:prstGeom>
              <a:blipFill>
                <a:blip r:embed="rId4"/>
                <a:stretch>
                  <a:fillRect l="-2769" t="-5660" r="-1846" b="-9434"/>
                </a:stretch>
              </a:blipFill>
            </p:spPr>
            <p:txBody>
              <a:bodyPr/>
              <a:lstStyle/>
              <a:p>
                <a:r>
                  <a:rPr lang="en-US">
                    <a:noFill/>
                  </a:rPr>
                  <a:t> </a:t>
                </a:r>
              </a:p>
            </p:txBody>
          </p:sp>
        </mc:Fallback>
      </mc:AlternateContent>
      <p:cxnSp>
        <p:nvCxnSpPr>
          <p:cNvPr id="8" name="Straight Arrow Connector 7"/>
          <p:cNvCxnSpPr/>
          <p:nvPr/>
        </p:nvCxnSpPr>
        <p:spPr>
          <a:xfrm flipH="1">
            <a:off x="6372201" y="6148745"/>
            <a:ext cx="599380" cy="68915"/>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mc:AlternateContent xmlns:mc="http://schemas.openxmlformats.org/markup-compatibility/2006" xmlns:a14="http://schemas.microsoft.com/office/drawing/2010/main">
        <mc:Choice Requires="a14">
          <p:sp>
            <p:nvSpPr>
              <p:cNvPr id="11" name="TextBox 10"/>
              <p:cNvSpPr txBox="1"/>
              <p:nvPr/>
            </p:nvSpPr>
            <p:spPr>
              <a:xfrm>
                <a:off x="3635896" y="5459749"/>
                <a:ext cx="4038606" cy="369332"/>
              </a:xfrm>
              <a:prstGeom prst="rect">
                <a:avLst/>
              </a:prstGeom>
              <a:noFill/>
            </p:spPr>
            <p:txBody>
              <a:bodyPr wrap="none" rtlCol="0">
                <a:spAutoFit/>
              </a:bodyPr>
              <a:lstStyle/>
              <a:p>
                <a:r>
                  <a:rPr lang="en-US" sz="1800" dirty="0">
                    <a:solidFill>
                      <a:srgbClr val="FF0000"/>
                    </a:solidFill>
                  </a:rPr>
                  <a:t>Expected revenue when offering </a:t>
                </a:r>
                <a:r>
                  <a:rPr lang="en-US" altLang="zh-CN" sz="1800" dirty="0">
                    <a:solidFill>
                      <a:srgbClr val="FF0000"/>
                    </a:solidFill>
                  </a:rPr>
                  <a:t>set</a:t>
                </a:r>
                <a14:m>
                  <m:oMath xmlns:m="http://schemas.openxmlformats.org/officeDocument/2006/math">
                    <m:r>
                      <a:rPr lang="en-US" sz="1800" b="0" i="0" smtClean="0">
                        <a:solidFill>
                          <a:srgbClr val="FF0000"/>
                        </a:solidFill>
                        <a:latin typeface="Cambria Math" panose="02040503050406030204" pitchFamily="18" charset="0"/>
                      </a:rPr>
                      <m:t> </m:t>
                    </m:r>
                    <m:r>
                      <a:rPr lang="en-US" sz="1800" b="0" i="1" smtClean="0">
                        <a:solidFill>
                          <a:srgbClr val="FF0000"/>
                        </a:solidFill>
                        <a:latin typeface="Cambria Math" charset="0"/>
                      </a:rPr>
                      <m:t>𝑆</m:t>
                    </m:r>
                  </m:oMath>
                </a14:m>
                <a:endParaRPr lang="en-US" sz="1800" dirty="0">
                  <a:solidFill>
                    <a:srgbClr val="FF0000"/>
                  </a:solidFill>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3635896" y="5459749"/>
                <a:ext cx="4038606" cy="369332"/>
              </a:xfrm>
              <a:prstGeom prst="rect">
                <a:avLst/>
              </a:prstGeom>
              <a:blipFill>
                <a:blip r:embed="rId5"/>
                <a:stretch>
                  <a:fillRect l="-1207" t="-10000" b="-26667"/>
                </a:stretch>
              </a:blipFill>
            </p:spPr>
            <p:txBody>
              <a:bodyPr/>
              <a:lstStyle/>
              <a:p>
                <a:r>
                  <a:rPr lang="en-US">
                    <a:noFill/>
                  </a:rPr>
                  <a:t> </a:t>
                </a:r>
              </a:p>
            </p:txBody>
          </p:sp>
        </mc:Fallback>
      </mc:AlternateContent>
    </p:spTree>
    <p:extLst>
      <p:ext uri="{BB962C8B-B14F-4D97-AF65-F5344CB8AC3E}">
        <p14:creationId xmlns:p14="http://schemas.microsoft.com/office/powerpoint/2010/main" val="23454925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7"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 Lange &amp; SÃ¶hne Grand Complica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39348" y="1412012"/>
            <a:ext cx="2429296" cy="136648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r>
              <a:rPr lang="en-US" dirty="0"/>
              <a:t>Dynamic and Large-scale Challenges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1619" y="1120740"/>
                <a:ext cx="7586725" cy="5737260"/>
              </a:xfrm>
            </p:spPr>
            <p:txBody>
              <a:bodyPr>
                <a:normAutofit lnSpcReduction="10000"/>
              </a:bodyPr>
              <a:lstStyle/>
              <a:p>
                <a:r>
                  <a:rPr lang="en-US" sz="2200" dirty="0"/>
                  <a:t>Dynamic and </a:t>
                </a:r>
                <a:r>
                  <a:rPr lang="en-US" altLang="zh-CN" sz="2200" dirty="0"/>
                  <a:t>l</a:t>
                </a:r>
                <a:r>
                  <a:rPr lang="en-US" sz="2200" dirty="0"/>
                  <a:t>arge-scale assortment optimization</a:t>
                </a:r>
              </a:p>
              <a:p>
                <a:pPr lvl="1"/>
                <a:r>
                  <a:rPr lang="en-US" dirty="0"/>
                  <a:t>Historical data is not enough/available for estimating choice probabilities</a:t>
                </a:r>
              </a:p>
              <a:p>
                <a:pPr lvl="2"/>
                <a:r>
                  <a:rPr lang="en-US" dirty="0"/>
                  <a:t>Fashion product</a:t>
                </a:r>
                <a:r>
                  <a:rPr lang="en-US" altLang="zh-CN" dirty="0"/>
                  <a:t>s </a:t>
                </a:r>
                <a:endParaRPr lang="en-US" dirty="0"/>
              </a:p>
              <a:p>
                <a:pPr lvl="2"/>
                <a:r>
                  <a:rPr lang="en-US" dirty="0"/>
                  <a:t>Parameters to be actively learned from experiments</a:t>
                </a:r>
              </a:p>
              <a:p>
                <a:pPr lvl="2"/>
                <a:endParaRPr lang="en-US" sz="2000" dirty="0"/>
              </a:p>
              <a:p>
                <a:pPr lvl="1"/>
                <a:endParaRPr lang="en-US" dirty="0"/>
              </a:p>
              <a:p>
                <a:pPr lvl="1"/>
                <a:r>
                  <a:rPr lang="en-US" dirty="0"/>
                  <a:t>Millions of candidate items (e.g., online advertising)</a:t>
                </a:r>
              </a:p>
              <a:p>
                <a:pPr lvl="2"/>
                <a:r>
                  <a:rPr lang="en-US" dirty="0"/>
                  <a:t>Cannot afford to separately estimate for every item</a:t>
                </a:r>
              </a:p>
              <a:p>
                <a:endParaRPr lang="en-US" dirty="0"/>
              </a:p>
              <a:p>
                <a:r>
                  <a:rPr lang="en-US" dirty="0"/>
                  <a:t>In reality, utility parameters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𝑛</m:t>
                        </m:r>
                      </m:sub>
                    </m:sSub>
                  </m:oMath>
                </a14:m>
                <a:r>
                  <a:rPr lang="en-US" dirty="0"/>
                  <a:t> are unknown and need to be learned </a:t>
                </a:r>
              </a:p>
              <a:p>
                <a:endParaRPr lang="en-US" dirty="0"/>
              </a:p>
              <a:p>
                <a:r>
                  <a:rPr lang="en-US" dirty="0"/>
                  <a:t>Dynamic assortment optimization framework  </a:t>
                </a:r>
              </a:p>
              <a:p>
                <a:pPr lvl="1"/>
                <a:r>
                  <a:rPr lang="en-US" sz="1800" dirty="0">
                    <a:solidFill>
                      <a:schemeClr val="tx1"/>
                    </a:solidFill>
                  </a:rPr>
                  <a:t>Caro and </a:t>
                </a:r>
                <a:r>
                  <a:rPr lang="en-US" sz="1800" dirty="0" err="1">
                    <a:solidFill>
                      <a:schemeClr val="tx1"/>
                    </a:solidFill>
                  </a:rPr>
                  <a:t>Gallien</a:t>
                </a:r>
                <a:r>
                  <a:rPr lang="en-US" sz="1800" dirty="0">
                    <a:solidFill>
                      <a:schemeClr val="tx1"/>
                    </a:solidFill>
                  </a:rPr>
                  <a:t> (07) and </a:t>
                </a:r>
                <a:r>
                  <a:rPr lang="en-US" sz="1800" dirty="0" err="1">
                    <a:solidFill>
                      <a:schemeClr val="tx1"/>
                    </a:solidFill>
                  </a:rPr>
                  <a:t>Rusmevichientong</a:t>
                </a:r>
                <a:r>
                  <a:rPr lang="en-US" sz="1800" dirty="0">
                    <a:solidFill>
                      <a:schemeClr val="tx1"/>
                    </a:solidFill>
                  </a:rPr>
                  <a:t> et al. (10), </a:t>
                </a:r>
                <a:r>
                  <a:rPr lang="en-US" sz="1800" dirty="0" err="1">
                    <a:solidFill>
                      <a:schemeClr val="tx1"/>
                    </a:solidFill>
                  </a:rPr>
                  <a:t>Saure</a:t>
                </a:r>
                <a:r>
                  <a:rPr lang="en-US" sz="1800" dirty="0">
                    <a:solidFill>
                      <a:schemeClr val="tx1"/>
                    </a:solidFill>
                  </a:rPr>
                  <a:t> et al. (13),</a:t>
                </a:r>
                <a:r>
                  <a:rPr lang="nb-NO" sz="1800" dirty="0">
                    <a:solidFill>
                      <a:schemeClr val="tx1"/>
                    </a:solidFill>
                  </a:rPr>
                  <a:t> </a:t>
                </a:r>
                <a:r>
                  <a:rPr lang="en-US" sz="1800" dirty="0">
                    <a:solidFill>
                      <a:schemeClr val="tx1"/>
                    </a:solidFill>
                  </a:rPr>
                  <a:t>Cheung &amp; </a:t>
                </a:r>
                <a:r>
                  <a:rPr lang="en-US" sz="1800" dirty="0" err="1">
                    <a:solidFill>
                      <a:schemeClr val="tx1"/>
                    </a:solidFill>
                  </a:rPr>
                  <a:t>Simchi</a:t>
                </a:r>
                <a:r>
                  <a:rPr lang="en-US" sz="1800" dirty="0">
                    <a:solidFill>
                      <a:schemeClr val="tx1"/>
                    </a:solidFill>
                  </a:rPr>
                  <a:t>-</a:t>
                </a:r>
                <a:r>
                  <a:rPr lang="en-US" altLang="zh-CN" sz="1800" dirty="0">
                    <a:solidFill>
                      <a:schemeClr val="tx1"/>
                    </a:solidFill>
                  </a:rPr>
                  <a:t>Levi (17), </a:t>
                </a:r>
                <a:r>
                  <a:rPr lang="nb-NO" sz="1800" dirty="0">
                    <a:solidFill>
                      <a:schemeClr val="tx1"/>
                    </a:solidFill>
                  </a:rPr>
                  <a:t>Agrawal et al. (18, 19)</a:t>
                </a:r>
                <a:r>
                  <a:rPr lang="zh-CN" altLang="en-US" sz="1800" dirty="0">
                    <a:solidFill>
                      <a:schemeClr val="tx1"/>
                    </a:solidFill>
                  </a:rPr>
                  <a:t>，</a:t>
                </a:r>
                <a:r>
                  <a:rPr lang="en-US" altLang="zh-CN" sz="1800" dirty="0">
                    <a:solidFill>
                      <a:schemeClr val="tx1"/>
                    </a:solidFill>
                  </a:rPr>
                  <a:t>Chen et al. (18, 19)</a:t>
                </a:r>
                <a:r>
                  <a:rPr lang="en-US" altLang="zh-CN" sz="1800" dirty="0"/>
                  <a:t>, etc. </a:t>
                </a:r>
                <a:endParaRPr lang="en-US" sz="1800" dirty="0">
                  <a:solidFill>
                    <a:schemeClr val="tx1"/>
                  </a:solidFill>
                </a:endParaRPr>
              </a:p>
              <a:p>
                <a:endParaRPr lang="en-US" dirty="0"/>
              </a:p>
              <a:p>
                <a:endParaRPr lang="en-US" sz="2200" dirty="0"/>
              </a:p>
              <a:p>
                <a:pPr lvl="2"/>
                <a:endParaRPr lang="en-US" dirty="0"/>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1619" y="1120740"/>
                <a:ext cx="7586725" cy="5737260"/>
              </a:xfrm>
              <a:blipFill>
                <a:blip r:embed="rId3"/>
                <a:stretch>
                  <a:fillRect l="-836" t="-1106" r="-669"/>
                </a:stretch>
              </a:blipFill>
            </p:spPr>
            <p:txBody>
              <a:bodyPr/>
              <a:lstStyle/>
              <a:p>
                <a:r>
                  <a:rPr lang="en-US">
                    <a:noFill/>
                  </a:rPr>
                  <a:t> </a:t>
                </a:r>
              </a:p>
            </p:txBody>
          </p:sp>
        </mc:Fallback>
      </mc:AlternateContent>
      <p:pic>
        <p:nvPicPr>
          <p:cNvPr id="11" name="Picture 10"/>
          <p:cNvPicPr>
            <a:picLocks noChangeAspect="1"/>
          </p:cNvPicPr>
          <p:nvPr/>
        </p:nvPicPr>
        <p:blipFill>
          <a:blip r:embed="rId4"/>
          <a:stretch>
            <a:fillRect/>
          </a:stretch>
        </p:blipFill>
        <p:spPr>
          <a:xfrm>
            <a:off x="7308304" y="3773967"/>
            <a:ext cx="1711219" cy="589294"/>
          </a:xfrm>
          <a:prstGeom prst="rect">
            <a:avLst/>
          </a:prstGeom>
        </p:spPr>
      </p:pic>
      <p:sp>
        <p:nvSpPr>
          <p:cNvPr id="7" name="AutoShape 4" descr="Image result for å¯åä¼"/>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Slide Number Placeholder 5"/>
          <p:cNvSpPr>
            <a:spLocks noGrp="1"/>
          </p:cNvSpPr>
          <p:nvPr>
            <p:ph type="sldNum" sz="quarter" idx="10"/>
          </p:nvPr>
        </p:nvSpPr>
        <p:spPr/>
        <p:txBody>
          <a:bodyPr/>
          <a:lstStyle/>
          <a:p>
            <a:pPr>
              <a:defRPr/>
            </a:pPr>
            <a:fld id="{1E899246-390C-4042-BE19-60E1D5BF357F}" type="slidenum">
              <a:rPr lang="zh-CN" altLang="en-US" smtClean="0"/>
              <a:pPr>
                <a:defRPr/>
              </a:pPr>
              <a:t>7</a:t>
            </a:fld>
            <a:endParaRPr lang="en-US" altLang="zh-CN" dirty="0"/>
          </a:p>
        </p:txBody>
      </p:sp>
    </p:spTree>
    <p:extLst>
      <p:ext uri="{BB962C8B-B14F-4D97-AF65-F5344CB8AC3E}">
        <p14:creationId xmlns:p14="http://schemas.microsoft.com/office/powerpoint/2010/main" val="8490521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Dynamic Assortment Planning</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11977" y="1132476"/>
                <a:ext cx="8839200" cy="5752908"/>
              </a:xfrm>
            </p:spPr>
            <p:txBody>
              <a:bodyPr/>
              <a:lstStyle/>
              <a:p>
                <a:r>
                  <a:rPr lang="en-US" dirty="0"/>
                  <a:t>Dynamic assortment optimization </a:t>
                </a:r>
              </a:p>
              <a:p>
                <a:pPr lvl="1"/>
                <a:r>
                  <a:rPr lang="en-US" dirty="0"/>
                  <a:t>Selling horizon </a:t>
                </a:r>
                <a14:m>
                  <m:oMath xmlns:m="http://schemas.openxmlformats.org/officeDocument/2006/math">
                    <m:r>
                      <a:rPr lang="en-US" b="0" i="1" smtClean="0">
                        <a:latin typeface="Cambria Math" panose="02040503050406030204" pitchFamily="18" charset="0"/>
                      </a:rPr>
                      <m:t>𝑇</m:t>
                    </m:r>
                  </m:oMath>
                </a14:m>
                <a:r>
                  <a:rPr lang="en-US" b="0" dirty="0"/>
                  <a:t> without inventory constraint</a:t>
                </a:r>
              </a:p>
              <a:p>
                <a:pPr lvl="1"/>
                <a:r>
                  <a:rPr lang="en-US" dirty="0"/>
                  <a:t>At each time </a:t>
                </a:r>
                <a14:m>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=1,2, 3, …, </m:t>
                    </m:r>
                  </m:oMath>
                </a14:m>
                <a:r>
                  <a:rPr lang="en-US" dirty="0"/>
                  <a:t> offer an assortment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𝑡</m:t>
                        </m:r>
                      </m:sub>
                    </m:sSub>
                  </m:oMath>
                </a14:m>
                <a:r>
                  <a:rPr lang="en-US" dirty="0"/>
                  <a:t>  to an arriving customer</a:t>
                </a:r>
              </a:p>
              <a:p>
                <a:pPr lvl="1"/>
                <a:r>
                  <a:rPr lang="en-US" dirty="0"/>
                  <a:t>Observe the item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𝑖</m:t>
                        </m:r>
                      </m:e>
                      <m:sub>
                        <m:r>
                          <a:rPr lang="en-US" i="1">
                            <a:latin typeface="Cambria Math" panose="02040503050406030204" pitchFamily="18" charset="0"/>
                          </a:rPr>
                          <m:t>𝑡</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𝑡</m:t>
                        </m:r>
                      </m:sub>
                    </m:sSub>
                    <m:r>
                      <a:rPr lang="en-US" b="0" i="1" smtClean="0">
                        <a:latin typeface="Cambria Math" panose="02040503050406030204" pitchFamily="18" charset="0"/>
                      </a:rPr>
                      <m:t>∪{0} </m:t>
                    </m:r>
                  </m:oMath>
                </a14:m>
                <a:r>
                  <a:rPr lang="en-US" dirty="0"/>
                  <a:t> following a</a:t>
                </a:r>
                <a:r>
                  <a:rPr lang="en-US" altLang="zh-CN" dirty="0"/>
                  <a:t>n</a:t>
                </a:r>
                <a:r>
                  <a:rPr lang="en-US" dirty="0"/>
                  <a:t> MNL choice model</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Dynamic polic</a:t>
                </a:r>
                <a:r>
                  <a:rPr lang="en-US" altLang="zh-CN" dirty="0"/>
                  <a:t>ies</a:t>
                </a:r>
                <a:r>
                  <a:rPr lang="en-US" dirty="0"/>
                  <a:t> that simultaneously </a:t>
                </a:r>
                <a:r>
                  <a:rPr lang="en-US" i="1" dirty="0">
                    <a:solidFill>
                      <a:srgbClr val="FF0000"/>
                    </a:solidFill>
                  </a:rPr>
                  <a:t>learn the underlying utility parameters </a:t>
                </a:r>
                <a14:m>
                  <m:oMath xmlns:m="http://schemas.openxmlformats.org/officeDocument/2006/math">
                    <m:r>
                      <a:rPr lang="en-US" b="0" i="1" smtClean="0">
                        <a:solidFill>
                          <a:srgbClr val="FF0000"/>
                        </a:solidFill>
                        <a:latin typeface="Cambria Math" panose="02040503050406030204" pitchFamily="18" charset="0"/>
                      </a:rPr>
                      <m:t>(</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𝑣</m:t>
                        </m:r>
                      </m:e>
                      <m:sub>
                        <m:r>
                          <a:rPr lang="en-US" b="0" i="1" smtClean="0">
                            <a:solidFill>
                              <a:srgbClr val="FF0000"/>
                            </a:solidFill>
                            <a:latin typeface="Cambria Math" panose="02040503050406030204" pitchFamily="18" charset="0"/>
                          </a:rPr>
                          <m:t>1</m:t>
                        </m:r>
                      </m:sub>
                    </m:sSub>
                    <m:r>
                      <a:rPr lang="en-US" b="0" i="1" smtClean="0">
                        <a:solidFill>
                          <a:srgbClr val="FF0000"/>
                        </a:solidFill>
                        <a:latin typeface="Cambria Math" panose="02040503050406030204" pitchFamily="18" charset="0"/>
                      </a:rPr>
                      <m:t>,…, </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𝑣</m:t>
                        </m:r>
                      </m:e>
                      <m:sub>
                        <m:r>
                          <a:rPr lang="en-US" b="0" i="1" smtClean="0">
                            <a:solidFill>
                              <a:srgbClr val="FF0000"/>
                            </a:solidFill>
                            <a:latin typeface="Cambria Math" panose="02040503050406030204" pitchFamily="18" charset="0"/>
                          </a:rPr>
                          <m:t>𝑛</m:t>
                        </m:r>
                      </m:sub>
                    </m:sSub>
                    <m:r>
                      <a:rPr lang="en-US" b="0" i="1" smtClean="0">
                        <a:solidFill>
                          <a:srgbClr val="FF0000"/>
                        </a:solidFill>
                        <a:latin typeface="Cambria Math" panose="02040503050406030204" pitchFamily="18" charset="0"/>
                      </a:rPr>
                      <m:t>)</m:t>
                    </m:r>
                  </m:oMath>
                </a14:m>
                <a:r>
                  <a:rPr lang="en-US" i="1" dirty="0">
                    <a:solidFill>
                      <a:srgbClr val="FF0000"/>
                    </a:solidFill>
                  </a:rPr>
                  <a:t> </a:t>
                </a:r>
                <a:r>
                  <a:rPr lang="en-US" dirty="0"/>
                  <a:t>and </a:t>
                </a:r>
                <a:r>
                  <a:rPr lang="en-US" i="1" dirty="0">
                    <a:solidFill>
                      <a:srgbClr val="FF0000"/>
                    </a:solidFill>
                  </a:rPr>
                  <a:t>make the decision on the assortment </a:t>
                </a:r>
                <a14:m>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𝑆</m:t>
                        </m:r>
                      </m:e>
                      <m:sub>
                        <m:r>
                          <a:rPr lang="en-US" b="0" i="1" smtClean="0">
                            <a:solidFill>
                              <a:schemeClr val="tx1"/>
                            </a:solidFill>
                            <a:latin typeface="Cambria Math" panose="02040503050406030204" pitchFamily="18" charset="0"/>
                          </a:rPr>
                          <m:t>𝑡</m:t>
                        </m:r>
                      </m:sub>
                    </m:sSub>
                  </m:oMath>
                </a14:m>
                <a:endParaRPr lang="en-US" i="1" dirty="0">
                  <a:solidFill>
                    <a:srgbClr val="FF0000"/>
                  </a:solidFill>
                </a:endParaRPr>
              </a:p>
              <a:p>
                <a:pPr lvl="2"/>
                <a:endParaRPr lang="en-US" dirty="0"/>
              </a:p>
              <a:p>
                <a:pPr marL="457200" lvl="1"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11977" y="1132476"/>
                <a:ext cx="8839200" cy="5752908"/>
              </a:xfrm>
              <a:blipFill>
                <a:blip r:embed="rId2"/>
                <a:stretch>
                  <a:fillRect l="-759" t="-636"/>
                </a:stretch>
              </a:blipFill>
            </p:spPr>
            <p:txBody>
              <a:bodyPr/>
              <a:lstStyle/>
              <a:p>
                <a:r>
                  <a:rPr lang="en-US">
                    <a:noFill/>
                  </a:rPr>
                  <a:t> </a:t>
                </a:r>
              </a:p>
            </p:txBody>
          </p:sp>
        </mc:Fallback>
      </mc:AlternateContent>
      <p:grpSp>
        <p:nvGrpSpPr>
          <p:cNvPr id="16" name="Group 15"/>
          <p:cNvGrpSpPr/>
          <p:nvPr/>
        </p:nvGrpSpPr>
        <p:grpSpPr>
          <a:xfrm>
            <a:off x="1282534" y="3960912"/>
            <a:ext cx="7416824" cy="360040"/>
            <a:chOff x="1187624" y="4689140"/>
            <a:chExt cx="7416824" cy="360040"/>
          </a:xfrm>
        </p:grpSpPr>
        <p:cxnSp>
          <p:nvCxnSpPr>
            <p:cNvPr id="17" name="Straight Connector 16"/>
            <p:cNvCxnSpPr/>
            <p:nvPr/>
          </p:nvCxnSpPr>
          <p:spPr bwMode="auto">
            <a:xfrm>
              <a:off x="1187624" y="4869160"/>
              <a:ext cx="7416824" cy="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bwMode="auto">
            <a:xfrm>
              <a:off x="1187624" y="4689140"/>
              <a:ext cx="0" cy="360040"/>
            </a:xfrm>
            <a:prstGeom prst="line">
              <a:avLst/>
            </a:prstGeom>
            <a:ln>
              <a:headEnd type="non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19" name="Straight Connector 18"/>
            <p:cNvCxnSpPr/>
            <p:nvPr/>
          </p:nvCxnSpPr>
          <p:spPr bwMode="auto">
            <a:xfrm>
              <a:off x="2474368" y="4689140"/>
              <a:ext cx="0" cy="360040"/>
            </a:xfrm>
            <a:prstGeom prst="line">
              <a:avLst/>
            </a:prstGeom>
            <a:ln>
              <a:headEnd type="non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bwMode="auto">
            <a:xfrm>
              <a:off x="3757010" y="4689140"/>
              <a:ext cx="0" cy="360040"/>
            </a:xfrm>
            <a:prstGeom prst="line">
              <a:avLst/>
            </a:prstGeom>
            <a:ln>
              <a:headEnd type="non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bwMode="auto">
            <a:xfrm>
              <a:off x="8604448" y="4689140"/>
              <a:ext cx="0" cy="360040"/>
            </a:xfrm>
            <a:prstGeom prst="line">
              <a:avLst/>
            </a:prstGeom>
            <a:ln>
              <a:headEnd type="none" w="med" len="med"/>
              <a:tailEnd type="none" w="med" len="med"/>
            </a:ln>
          </p:spPr>
          <p:style>
            <a:lnRef idx="2">
              <a:schemeClr val="accent2"/>
            </a:lnRef>
            <a:fillRef idx="0">
              <a:schemeClr val="accent2"/>
            </a:fillRef>
            <a:effectRef idx="1">
              <a:schemeClr val="accent2"/>
            </a:effectRef>
            <a:fontRef idx="minor">
              <a:schemeClr val="tx1"/>
            </a:fontRef>
          </p:style>
        </p:cxnSp>
      </p:grpSp>
      <mc:AlternateContent xmlns:mc="http://schemas.openxmlformats.org/markup-compatibility/2006" xmlns:a14="http://schemas.microsoft.com/office/drawing/2010/main">
        <mc:Choice Requires="a14">
          <p:sp>
            <p:nvSpPr>
              <p:cNvPr id="23" name="TextBox 22"/>
              <p:cNvSpPr txBox="1"/>
              <p:nvPr/>
            </p:nvSpPr>
            <p:spPr>
              <a:xfrm>
                <a:off x="899592" y="3578518"/>
                <a:ext cx="79208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𝑆</m:t>
                          </m:r>
                        </m:e>
                        <m:sub>
                          <m:r>
                            <a:rPr lang="en-US" sz="1800" b="0" i="1" smtClean="0">
                              <a:latin typeface="Cambria Math" panose="02040503050406030204" pitchFamily="18" charset="0"/>
                            </a:rPr>
                            <m:t>1</m:t>
                          </m:r>
                        </m:sub>
                      </m:sSub>
                    </m:oMath>
                  </m:oMathPara>
                </a14:m>
                <a:endParaRPr lang="en-US" sz="1800" dirty="0"/>
              </a:p>
            </p:txBody>
          </p:sp>
        </mc:Choice>
        <mc:Fallback xmlns="">
          <p:sp>
            <p:nvSpPr>
              <p:cNvPr id="23" name="TextBox 22"/>
              <p:cNvSpPr txBox="1">
                <a:spLocks noRot="1" noChangeAspect="1" noMove="1" noResize="1" noEditPoints="1" noAdjustHandles="1" noChangeArrowheads="1" noChangeShapeType="1" noTextEdit="1"/>
              </p:cNvSpPr>
              <p:nvPr/>
            </p:nvSpPr>
            <p:spPr>
              <a:xfrm>
                <a:off x="899592" y="3578518"/>
                <a:ext cx="792088"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2173234" y="3530858"/>
                <a:ext cx="792088" cy="39754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sz="1800" b="0" i="1" smtClean="0">
                              <a:latin typeface="Cambria Math" panose="02040503050406030204" pitchFamily="18" charset="0"/>
                            </a:rPr>
                          </m:ctrlPr>
                        </m:sSubSupPr>
                        <m:e>
                          <m:r>
                            <a:rPr lang="en-US" sz="1800" b="0" i="1" smtClean="0">
                              <a:latin typeface="Cambria Math" panose="02040503050406030204" pitchFamily="18" charset="0"/>
                            </a:rPr>
                            <m:t>𝑆</m:t>
                          </m:r>
                        </m:e>
                        <m:sub>
                          <m:r>
                            <a:rPr lang="en-US" sz="1800" b="0" i="1" smtClean="0">
                              <a:latin typeface="Cambria Math" panose="02040503050406030204" pitchFamily="18" charset="0"/>
                            </a:rPr>
                            <m:t>2</m:t>
                          </m:r>
                        </m:sub>
                        <m:sup/>
                      </m:sSubSup>
                    </m:oMath>
                  </m:oMathPara>
                </a14:m>
                <a:endParaRPr lang="en-US" sz="1800" dirty="0"/>
              </a:p>
            </p:txBody>
          </p:sp>
        </mc:Choice>
        <mc:Fallback xmlns="">
          <p:sp>
            <p:nvSpPr>
              <p:cNvPr id="24" name="TextBox 23"/>
              <p:cNvSpPr txBox="1">
                <a:spLocks noRot="1" noChangeAspect="1" noMove="1" noResize="1" noEditPoints="1" noAdjustHandles="1" noChangeArrowheads="1" noChangeShapeType="1" noTextEdit="1"/>
              </p:cNvSpPr>
              <p:nvPr/>
            </p:nvSpPr>
            <p:spPr>
              <a:xfrm>
                <a:off x="2173234" y="3530858"/>
                <a:ext cx="792088" cy="397545"/>
              </a:xfrm>
              <a:prstGeom prst="rect">
                <a:avLst/>
              </a:prstGeom>
              <a:blipFill>
                <a:blip r:embed="rId4"/>
                <a:stretch>
                  <a:fillRect b="-30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3521133" y="3528118"/>
                <a:ext cx="792088" cy="6463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800" b="0" i="1" smtClean="0">
                              <a:latin typeface="Cambria Math" panose="02040503050406030204" pitchFamily="18" charset="0"/>
                            </a:rPr>
                          </m:ctrlPr>
                        </m:sSubPr>
                        <m:e>
                          <m:r>
                            <a:rPr lang="en-US" sz="1800" i="1" smtClean="0">
                              <a:latin typeface="Cambria Math" panose="02040503050406030204" pitchFamily="18" charset="0"/>
                            </a:rPr>
                            <m:t>𝑆</m:t>
                          </m:r>
                        </m:e>
                        <m:sub>
                          <m:r>
                            <a:rPr lang="en-US" sz="1800" b="0" i="1" smtClean="0">
                              <a:latin typeface="Cambria Math" panose="02040503050406030204" pitchFamily="18" charset="0"/>
                            </a:rPr>
                            <m:t>3</m:t>
                          </m:r>
                        </m:sub>
                      </m:sSub>
                    </m:oMath>
                  </m:oMathPara>
                </a14:m>
                <a:endParaRPr lang="en-US" sz="1800" b="0" dirty="0"/>
              </a:p>
              <a:p>
                <a:endParaRPr lang="en-US" sz="1800" dirty="0"/>
              </a:p>
            </p:txBody>
          </p:sp>
        </mc:Choice>
        <mc:Fallback xmlns="">
          <p:sp>
            <p:nvSpPr>
              <p:cNvPr id="25" name="TextBox 24"/>
              <p:cNvSpPr txBox="1">
                <a:spLocks noRot="1" noChangeAspect="1" noMove="1" noResize="1" noEditPoints="1" noAdjustHandles="1" noChangeArrowheads="1" noChangeShapeType="1" noTextEdit="1"/>
              </p:cNvSpPr>
              <p:nvPr/>
            </p:nvSpPr>
            <p:spPr>
              <a:xfrm>
                <a:off x="3521133" y="3528118"/>
                <a:ext cx="792088" cy="646331"/>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6" name="TextBox 25"/>
              <p:cNvSpPr txBox="1"/>
              <p:nvPr/>
            </p:nvSpPr>
            <p:spPr>
              <a:xfrm>
                <a:off x="8208404" y="3591053"/>
                <a:ext cx="792088" cy="6463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800" b="0" i="1" smtClean="0">
                              <a:latin typeface="Cambria Math" panose="02040503050406030204" pitchFamily="18" charset="0"/>
                            </a:rPr>
                          </m:ctrlPr>
                        </m:sSubPr>
                        <m:e>
                          <m:r>
                            <a:rPr lang="en-US" sz="1800" i="1" smtClean="0">
                              <a:latin typeface="Cambria Math" panose="02040503050406030204" pitchFamily="18" charset="0"/>
                            </a:rPr>
                            <m:t>𝑆</m:t>
                          </m:r>
                        </m:e>
                        <m:sub>
                          <m:r>
                            <a:rPr lang="en-US" sz="1800" b="0" i="1" smtClean="0">
                              <a:latin typeface="Cambria Math" panose="02040503050406030204" pitchFamily="18" charset="0"/>
                            </a:rPr>
                            <m:t>𝑇</m:t>
                          </m:r>
                        </m:sub>
                      </m:sSub>
                    </m:oMath>
                  </m:oMathPara>
                </a14:m>
                <a:endParaRPr lang="en-US" sz="1800" b="0" dirty="0"/>
              </a:p>
              <a:p>
                <a:endParaRPr lang="en-US" sz="1800" dirty="0"/>
              </a:p>
            </p:txBody>
          </p:sp>
        </mc:Choice>
        <mc:Fallback>
          <p:sp>
            <p:nvSpPr>
              <p:cNvPr id="26" name="TextBox 25"/>
              <p:cNvSpPr txBox="1">
                <a:spLocks noRot="1" noChangeAspect="1" noMove="1" noResize="1" noEditPoints="1" noAdjustHandles="1" noChangeArrowheads="1" noChangeShapeType="1" noTextEdit="1"/>
              </p:cNvSpPr>
              <p:nvPr/>
            </p:nvSpPr>
            <p:spPr>
              <a:xfrm>
                <a:off x="8208404" y="3591053"/>
                <a:ext cx="792088" cy="646331"/>
              </a:xfrm>
              <a:prstGeom prst="rect">
                <a:avLst/>
              </a:prstGeom>
              <a:blipFill>
                <a:blip r:embed="rId6"/>
                <a:stretch>
                  <a:fillRect/>
                </a:stretch>
              </a:blipFill>
            </p:spPr>
            <p:txBody>
              <a:bodyPr/>
              <a:lstStyle/>
              <a:p>
                <a:r>
                  <a:rPr lang="en-US">
                    <a:noFill/>
                  </a:rPr>
                  <a:t> </a:t>
                </a:r>
              </a:p>
            </p:txBody>
          </p:sp>
        </mc:Fallback>
      </mc:AlternateContent>
      <p:pic>
        <p:nvPicPr>
          <p:cNvPr id="4098" name="Picture 2" descr="Image result for seller carto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640" y="3068960"/>
            <a:ext cx="890368" cy="89036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Buyer Cartoon royalty-free buyer cartoon stock vector art &amp;amp; more images of buy - single word"/>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42" y="4242796"/>
            <a:ext cx="1158918" cy="115212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9" name="TextBox 28"/>
              <p:cNvSpPr txBox="1"/>
              <p:nvPr/>
            </p:nvSpPr>
            <p:spPr>
              <a:xfrm>
                <a:off x="919720" y="4495696"/>
                <a:ext cx="792088" cy="3970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sz="1800" b="0" i="1" smtClean="0">
                              <a:latin typeface="Cambria Math" panose="02040503050406030204" pitchFamily="18" charset="0"/>
                            </a:rPr>
                          </m:ctrlPr>
                        </m:sSubSupPr>
                        <m:e>
                          <m:r>
                            <a:rPr lang="en-US" sz="1800" b="0" i="1" smtClean="0">
                              <a:latin typeface="Cambria Math" panose="02040503050406030204" pitchFamily="18" charset="0"/>
                            </a:rPr>
                            <m:t>𝑖</m:t>
                          </m:r>
                        </m:e>
                        <m:sub>
                          <m:r>
                            <a:rPr lang="en-US" sz="1800" b="0" i="1" smtClean="0">
                              <a:latin typeface="Cambria Math" panose="02040503050406030204" pitchFamily="18" charset="0"/>
                            </a:rPr>
                            <m:t>1</m:t>
                          </m:r>
                        </m:sub>
                        <m:sup/>
                      </m:sSubSup>
                    </m:oMath>
                  </m:oMathPara>
                </a14:m>
                <a:endParaRPr lang="en-US" sz="1800" dirty="0"/>
              </a:p>
            </p:txBody>
          </p:sp>
        </mc:Choice>
        <mc:Fallback xmlns="">
          <p:sp>
            <p:nvSpPr>
              <p:cNvPr id="29" name="TextBox 28"/>
              <p:cNvSpPr txBox="1">
                <a:spLocks noRot="1" noChangeAspect="1" noMove="1" noResize="1" noEditPoints="1" noAdjustHandles="1" noChangeArrowheads="1" noChangeShapeType="1" noTextEdit="1"/>
              </p:cNvSpPr>
              <p:nvPr/>
            </p:nvSpPr>
            <p:spPr>
              <a:xfrm>
                <a:off x="919720" y="4495696"/>
                <a:ext cx="792088" cy="397032"/>
              </a:xfrm>
              <a:prstGeom prst="rect">
                <a:avLst/>
              </a:prstGeom>
              <a:blipFill>
                <a:blip r:embed="rId9"/>
                <a:stretch>
                  <a:fillRect b="-15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2169008" y="4502556"/>
                <a:ext cx="79208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𝑖</m:t>
                          </m:r>
                        </m:e>
                        <m:sub>
                          <m:r>
                            <a:rPr lang="en-US" sz="1800" b="0" i="1" smtClean="0">
                              <a:latin typeface="Cambria Math" panose="02040503050406030204" pitchFamily="18" charset="0"/>
                            </a:rPr>
                            <m:t>2</m:t>
                          </m:r>
                        </m:sub>
                      </m:sSub>
                    </m:oMath>
                  </m:oMathPara>
                </a14:m>
                <a:endParaRPr lang="en-US" sz="1800" dirty="0"/>
              </a:p>
            </p:txBody>
          </p:sp>
        </mc:Choice>
        <mc:Fallback xmlns="">
          <p:sp>
            <p:nvSpPr>
              <p:cNvPr id="30" name="TextBox 29"/>
              <p:cNvSpPr txBox="1">
                <a:spLocks noRot="1" noChangeAspect="1" noMove="1" noResize="1" noEditPoints="1" noAdjustHandles="1" noChangeArrowheads="1" noChangeShapeType="1" noTextEdit="1"/>
              </p:cNvSpPr>
              <p:nvPr/>
            </p:nvSpPr>
            <p:spPr>
              <a:xfrm>
                <a:off x="2169008" y="4502556"/>
                <a:ext cx="792088" cy="369332"/>
              </a:xfrm>
              <a:prstGeom prst="rect">
                <a:avLst/>
              </a:prstGeom>
              <a:blipFill>
                <a:blip r:embed="rId10"/>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3575142" y="4495695"/>
                <a:ext cx="792088" cy="6463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𝑖</m:t>
                          </m:r>
                        </m:e>
                        <m:sub>
                          <m:r>
                            <a:rPr lang="en-US" sz="1800" b="0" i="1" smtClean="0">
                              <a:latin typeface="Cambria Math" panose="02040503050406030204" pitchFamily="18" charset="0"/>
                            </a:rPr>
                            <m:t>3</m:t>
                          </m:r>
                        </m:sub>
                      </m:sSub>
                    </m:oMath>
                  </m:oMathPara>
                </a14:m>
                <a:endParaRPr lang="en-US" sz="1800" b="0" dirty="0"/>
              </a:p>
              <a:p>
                <a:endParaRPr lang="en-US" sz="1800" dirty="0"/>
              </a:p>
            </p:txBody>
          </p:sp>
        </mc:Choice>
        <mc:Fallback xmlns="">
          <p:sp>
            <p:nvSpPr>
              <p:cNvPr id="31" name="TextBox 30"/>
              <p:cNvSpPr txBox="1">
                <a:spLocks noRot="1" noChangeAspect="1" noMove="1" noResize="1" noEditPoints="1" noAdjustHandles="1" noChangeArrowheads="1" noChangeShapeType="1" noTextEdit="1"/>
              </p:cNvSpPr>
              <p:nvPr/>
            </p:nvSpPr>
            <p:spPr>
              <a:xfrm>
                <a:off x="3575142" y="4495695"/>
                <a:ext cx="792088" cy="646331"/>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2" name="TextBox 31"/>
              <p:cNvSpPr txBox="1"/>
              <p:nvPr/>
            </p:nvSpPr>
            <p:spPr>
              <a:xfrm>
                <a:off x="8287892" y="4510861"/>
                <a:ext cx="792088" cy="6463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𝑖</m:t>
                          </m:r>
                        </m:e>
                        <m:sub>
                          <m:r>
                            <a:rPr lang="en-US" sz="1800" b="0" i="1" smtClean="0">
                              <a:latin typeface="Cambria Math" panose="02040503050406030204" pitchFamily="18" charset="0"/>
                            </a:rPr>
                            <m:t>𝑇</m:t>
                          </m:r>
                        </m:sub>
                      </m:sSub>
                    </m:oMath>
                  </m:oMathPara>
                </a14:m>
                <a:endParaRPr lang="en-US" sz="1800" b="0" dirty="0"/>
              </a:p>
              <a:p>
                <a:endParaRPr lang="en-US" sz="1800" dirty="0"/>
              </a:p>
            </p:txBody>
          </p:sp>
        </mc:Choice>
        <mc:Fallback>
          <p:sp>
            <p:nvSpPr>
              <p:cNvPr id="32" name="TextBox 31"/>
              <p:cNvSpPr txBox="1">
                <a:spLocks noRot="1" noChangeAspect="1" noMove="1" noResize="1" noEditPoints="1" noAdjustHandles="1" noChangeArrowheads="1" noChangeShapeType="1" noTextEdit="1"/>
              </p:cNvSpPr>
              <p:nvPr/>
            </p:nvSpPr>
            <p:spPr>
              <a:xfrm>
                <a:off x="8287892" y="4510861"/>
                <a:ext cx="792088" cy="646331"/>
              </a:xfrm>
              <a:prstGeom prst="rect">
                <a:avLst/>
              </a:prstGeom>
              <a:blipFill>
                <a:blip r:embed="rId12"/>
                <a:stretch>
                  <a:fillRect/>
                </a:stretch>
              </a:blipFill>
            </p:spPr>
            <p:txBody>
              <a:bodyPr/>
              <a:lstStyle/>
              <a:p>
                <a:r>
                  <a:rPr lang="en-US">
                    <a:noFill/>
                  </a:rPr>
                  <a:t> </a:t>
                </a:r>
              </a:p>
            </p:txBody>
          </p:sp>
        </mc:Fallback>
      </mc:AlternateContent>
      <p:cxnSp>
        <p:nvCxnSpPr>
          <p:cNvPr id="28" name="Straight Arrow Connector 27"/>
          <p:cNvCxnSpPr/>
          <p:nvPr/>
        </p:nvCxnSpPr>
        <p:spPr bwMode="auto">
          <a:xfrm flipV="1">
            <a:off x="1594123" y="3959328"/>
            <a:ext cx="817637" cy="714754"/>
          </a:xfrm>
          <a:prstGeom prst="straightConnector1">
            <a:avLst/>
          </a:prstGeom>
          <a:ln>
            <a:headEnd type="none" w="med" len="med"/>
            <a:tailEnd type="triangle"/>
          </a:ln>
        </p:spPr>
        <p:style>
          <a:lnRef idx="2">
            <a:schemeClr val="accent5"/>
          </a:lnRef>
          <a:fillRef idx="0">
            <a:schemeClr val="accent5"/>
          </a:fillRef>
          <a:effectRef idx="1">
            <a:schemeClr val="accent5"/>
          </a:effectRef>
          <a:fontRef idx="minor">
            <a:schemeClr val="tx1"/>
          </a:fontRef>
        </p:style>
      </p:cxnSp>
      <p:cxnSp>
        <p:nvCxnSpPr>
          <p:cNvPr id="35" name="Straight Arrow Connector 34"/>
          <p:cNvCxnSpPr/>
          <p:nvPr/>
        </p:nvCxnSpPr>
        <p:spPr bwMode="auto">
          <a:xfrm flipV="1">
            <a:off x="2897602" y="3959328"/>
            <a:ext cx="817637" cy="714754"/>
          </a:xfrm>
          <a:prstGeom prst="straightConnector1">
            <a:avLst/>
          </a:prstGeom>
          <a:ln>
            <a:headEnd type="none" w="med" len="med"/>
            <a:tailEnd type="triangle"/>
          </a:ln>
        </p:spPr>
        <p:style>
          <a:lnRef idx="2">
            <a:schemeClr val="accent5"/>
          </a:lnRef>
          <a:fillRef idx="0">
            <a:schemeClr val="accent5"/>
          </a:fillRef>
          <a:effectRef idx="1">
            <a:schemeClr val="accent5"/>
          </a:effectRef>
          <a:fontRef idx="minor">
            <a:schemeClr val="tx1"/>
          </a:fontRef>
        </p:style>
      </p:cxnSp>
      <p:sp>
        <p:nvSpPr>
          <p:cNvPr id="5" name="Slide Number Placeholder 4"/>
          <p:cNvSpPr>
            <a:spLocks noGrp="1"/>
          </p:cNvSpPr>
          <p:nvPr>
            <p:ph type="sldNum" sz="quarter" idx="10"/>
          </p:nvPr>
        </p:nvSpPr>
        <p:spPr/>
        <p:txBody>
          <a:bodyPr/>
          <a:lstStyle/>
          <a:p>
            <a:pPr>
              <a:defRPr/>
            </a:pPr>
            <a:fld id="{1E899246-390C-4042-BE19-60E1D5BF357F}" type="slidenum">
              <a:rPr lang="zh-CN" altLang="en-US" smtClean="0"/>
              <a:pPr>
                <a:defRPr/>
              </a:pPr>
              <a:t>8</a:t>
            </a:fld>
            <a:endParaRPr lang="en-US" altLang="zh-CN" dirty="0"/>
          </a:p>
        </p:txBody>
      </p:sp>
    </p:spTree>
    <p:extLst>
      <p:ext uri="{BB962C8B-B14F-4D97-AF65-F5344CB8AC3E}">
        <p14:creationId xmlns:p14="http://schemas.microsoft.com/office/powerpoint/2010/main" val="11547526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10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3" grpId="0"/>
      <p:bldP spid="24" grpId="0"/>
      <p:bldP spid="25" grpId="0"/>
      <p:bldP spid="26" grpId="0"/>
      <p:bldP spid="29" grpId="0"/>
      <p:bldP spid="30" grpId="0"/>
      <p:bldP spid="31" grpId="0"/>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Regret Analysis Framework</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07504" y="1133053"/>
                <a:ext cx="8784976" cy="5248275"/>
              </a:xfrm>
            </p:spPr>
            <p:txBody>
              <a:bodyPr/>
              <a:lstStyle/>
              <a:p>
                <a:r>
                  <a:rPr lang="en-US" b="0" dirty="0"/>
                  <a:t>Goal of the seller: maximize the </a:t>
                </a:r>
                <a:r>
                  <a:rPr lang="en-US" b="0" i="1" dirty="0">
                    <a:solidFill>
                      <a:srgbClr val="00B050"/>
                    </a:solidFill>
                  </a:rPr>
                  <a:t>averaged</a:t>
                </a:r>
                <a:r>
                  <a:rPr lang="en-US" b="0" dirty="0"/>
                  <a:t> expected revenue </a:t>
                </a:r>
                <a:r>
                  <a:rPr lang="en-US" dirty="0"/>
                  <a:t>  </a:t>
                </a:r>
                <a:endParaRPr lang="en-US" sz="2000" i="1" dirty="0">
                  <a:solidFill>
                    <a:schemeClr val="tx1"/>
                  </a:solidFill>
                  <a:latin typeface="Cambria Math" panose="02040503050406030204" pitchFamily="18" charset="0"/>
                  <a:ea typeface="Cambria Math" panose="02040503050406030204" pitchFamily="18" charset="0"/>
                </a:endParaRPr>
              </a:p>
              <a:p>
                <a:pPr marL="0" indent="0">
                  <a:buNone/>
                </a:pPr>
                <a:endParaRPr lang="en-US" sz="2000" i="1" dirty="0">
                  <a:solidFill>
                    <a:schemeClr val="tx1"/>
                  </a:solidFill>
                  <a:latin typeface="Cambria Math" panose="02040503050406030204" pitchFamily="18" charset="0"/>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func>
                        <m:funcPr>
                          <m:ctrlPr>
                            <a:rPr lang="en-US" sz="2000" i="1">
                              <a:solidFill>
                                <a:schemeClr val="tx1"/>
                              </a:solidFill>
                              <a:latin typeface="Cambria Math" panose="02040503050406030204" pitchFamily="18" charset="0"/>
                              <a:ea typeface="Cambria Math" panose="02040503050406030204" pitchFamily="18" charset="0"/>
                            </a:rPr>
                          </m:ctrlPr>
                        </m:funcPr>
                        <m:fName>
                          <m:r>
                            <m:rPr>
                              <m:sty m:val="p"/>
                            </m:rPr>
                            <a:rPr lang="en-US" sz="2000" i="1">
                              <a:solidFill>
                                <a:schemeClr val="tx1"/>
                              </a:solidFill>
                              <a:latin typeface="Cambria Math" panose="02040503050406030204" pitchFamily="18" charset="0"/>
                              <a:ea typeface="Cambria Math" panose="02040503050406030204" pitchFamily="18" charset="0"/>
                            </a:rPr>
                            <m:t>max</m:t>
                          </m:r>
                        </m:fName>
                        <m:e>
                          <m:r>
                            <a:rPr lang="en-US" sz="2000" i="1">
                              <a:solidFill>
                                <a:schemeClr val="tx1"/>
                              </a:solidFill>
                              <a:latin typeface="Cambria Math" panose="02040503050406030204" pitchFamily="18" charset="0"/>
                              <a:ea typeface="Cambria Math" panose="02040503050406030204" pitchFamily="18" charset="0"/>
                            </a:rPr>
                            <m:t> </m:t>
                          </m:r>
                          <m:f>
                            <m:fPr>
                              <m:ctrlPr>
                                <a:rPr lang="en-US" sz="2000" i="1">
                                  <a:solidFill>
                                    <a:schemeClr val="tx1"/>
                                  </a:solidFill>
                                  <a:latin typeface="Cambria Math" panose="02040503050406030204" pitchFamily="18" charset="0"/>
                                  <a:ea typeface="Cambria Math" panose="02040503050406030204" pitchFamily="18" charset="0"/>
                                </a:rPr>
                              </m:ctrlPr>
                            </m:fPr>
                            <m:num>
                              <m:r>
                                <a:rPr lang="en-US" sz="2000" i="1">
                                  <a:solidFill>
                                    <a:schemeClr val="tx1"/>
                                  </a:solidFill>
                                  <a:latin typeface="Cambria Math" panose="02040503050406030204" pitchFamily="18" charset="0"/>
                                  <a:ea typeface="Cambria Math" panose="02040503050406030204" pitchFamily="18" charset="0"/>
                                </a:rPr>
                                <m:t>1</m:t>
                              </m:r>
                            </m:num>
                            <m:den>
                              <m:r>
                                <a:rPr lang="en-US" sz="2000" i="1">
                                  <a:solidFill>
                                    <a:schemeClr val="tx1"/>
                                  </a:solidFill>
                                  <a:latin typeface="Cambria Math" panose="02040503050406030204" pitchFamily="18" charset="0"/>
                                  <a:ea typeface="Cambria Math" panose="02040503050406030204" pitchFamily="18" charset="0"/>
                                </a:rPr>
                                <m:t>𝑇</m:t>
                              </m:r>
                            </m:den>
                          </m:f>
                          <m:nary>
                            <m:naryPr>
                              <m:chr m:val="∑"/>
                              <m:limLoc m:val="subSup"/>
                              <m:ctrlPr>
                                <a:rPr lang="en-US" sz="2000" i="1">
                                  <a:solidFill>
                                    <a:schemeClr val="tx1"/>
                                  </a:solidFill>
                                  <a:latin typeface="Cambria Math" panose="02040503050406030204" pitchFamily="18" charset="0"/>
                                  <a:ea typeface="Cambria Math" panose="02040503050406030204" pitchFamily="18" charset="0"/>
                                </a:rPr>
                              </m:ctrlPr>
                            </m:naryPr>
                            <m:sub>
                              <m:r>
                                <m:rPr>
                                  <m:brk m:alnAt="25"/>
                                </m:rPr>
                                <a:rPr lang="en-US" sz="2000" i="1">
                                  <a:solidFill>
                                    <a:schemeClr val="tx1"/>
                                  </a:solidFill>
                                  <a:latin typeface="Cambria Math" panose="02040503050406030204" pitchFamily="18" charset="0"/>
                                  <a:ea typeface="Cambria Math" panose="02040503050406030204" pitchFamily="18" charset="0"/>
                                </a:rPr>
                                <m:t>𝑡</m:t>
                              </m:r>
                              <m:r>
                                <a:rPr lang="en-US" sz="2000" i="1">
                                  <a:solidFill>
                                    <a:schemeClr val="tx1"/>
                                  </a:solidFill>
                                  <a:latin typeface="Cambria Math" panose="02040503050406030204" pitchFamily="18" charset="0"/>
                                  <a:ea typeface="Cambria Math" panose="02040503050406030204" pitchFamily="18" charset="0"/>
                                </a:rPr>
                                <m:t>=1</m:t>
                              </m:r>
                            </m:sub>
                            <m:sup>
                              <m:r>
                                <a:rPr lang="en-US" sz="2000" i="1">
                                  <a:solidFill>
                                    <a:schemeClr val="tx1"/>
                                  </a:solidFill>
                                  <a:latin typeface="Cambria Math" panose="02040503050406030204" pitchFamily="18" charset="0"/>
                                  <a:ea typeface="Cambria Math" panose="02040503050406030204" pitchFamily="18" charset="0"/>
                                </a:rPr>
                                <m:t>𝑇</m:t>
                              </m:r>
                            </m:sup>
                            <m:e>
                              <m:r>
                                <m:rPr>
                                  <m:brk m:alnAt="25"/>
                                </m:rPr>
                                <a:rPr lang="en-US" sz="2000" i="1">
                                  <a:solidFill>
                                    <a:schemeClr val="tx1"/>
                                  </a:solidFill>
                                  <a:latin typeface="Cambria Math" panose="02040503050406030204" pitchFamily="18" charset="0"/>
                                  <a:ea typeface="Cambria Math" panose="02040503050406030204" pitchFamily="18" charset="0"/>
                                </a:rPr>
                                <m:t>𝔼</m:t>
                              </m:r>
                              <m:r>
                                <a:rPr lang="en-US" sz="2000" i="1">
                                  <a:solidFill>
                                    <a:schemeClr val="tx1"/>
                                  </a:solidFill>
                                  <a:latin typeface="Cambria Math" panose="02040503050406030204" pitchFamily="18" charset="0"/>
                                  <a:ea typeface="Cambria Math" panose="02040503050406030204" pitchFamily="18" charset="0"/>
                                </a:rPr>
                                <m:t>[</m:t>
                              </m:r>
                              <m:r>
                                <a:rPr lang="en-US" sz="2000" i="1">
                                  <a:solidFill>
                                    <a:schemeClr val="tx1"/>
                                  </a:solidFill>
                                  <a:latin typeface="Cambria Math" panose="02040503050406030204" pitchFamily="18" charset="0"/>
                                  <a:ea typeface="Cambria Math" panose="02040503050406030204" pitchFamily="18" charset="0"/>
                                </a:rPr>
                                <m:t>𝑅</m:t>
                              </m:r>
                              <m:d>
                                <m:dPr>
                                  <m:ctrlPr>
                                    <a:rPr lang="en-US" sz="2000" i="1">
                                      <a:solidFill>
                                        <a:schemeClr val="tx1"/>
                                      </a:solidFill>
                                      <a:latin typeface="Cambria Math" panose="02040503050406030204" pitchFamily="18" charset="0"/>
                                      <a:ea typeface="Cambria Math" panose="02040503050406030204" pitchFamily="18" charset="0"/>
                                    </a:rPr>
                                  </m:ctrlPr>
                                </m:dPr>
                                <m:e>
                                  <m:sSub>
                                    <m:sSubPr>
                                      <m:ctrlPr>
                                        <a:rPr lang="en-US" sz="2000" i="1">
                                          <a:solidFill>
                                            <a:schemeClr val="tx1"/>
                                          </a:solidFill>
                                          <a:latin typeface="Cambria Math" panose="02040503050406030204" pitchFamily="18" charset="0"/>
                                          <a:ea typeface="Cambria Math" panose="02040503050406030204" pitchFamily="18" charset="0"/>
                                        </a:rPr>
                                      </m:ctrlPr>
                                    </m:sSubPr>
                                    <m:e>
                                      <m:r>
                                        <a:rPr lang="en-US" sz="2000" i="1">
                                          <a:solidFill>
                                            <a:schemeClr val="tx1"/>
                                          </a:solidFill>
                                          <a:latin typeface="Cambria Math" panose="02040503050406030204" pitchFamily="18" charset="0"/>
                                          <a:ea typeface="Cambria Math" panose="02040503050406030204" pitchFamily="18" charset="0"/>
                                        </a:rPr>
                                        <m:t>𝑆</m:t>
                                      </m:r>
                                    </m:e>
                                    <m:sub>
                                      <m:r>
                                        <a:rPr lang="en-US" sz="2000" i="1">
                                          <a:solidFill>
                                            <a:schemeClr val="tx1"/>
                                          </a:solidFill>
                                          <a:latin typeface="Cambria Math" panose="02040503050406030204" pitchFamily="18" charset="0"/>
                                          <a:ea typeface="Cambria Math" panose="02040503050406030204" pitchFamily="18" charset="0"/>
                                        </a:rPr>
                                        <m:t>𝑡</m:t>
                                      </m:r>
                                    </m:sub>
                                  </m:sSub>
                                </m:e>
                              </m:d>
                              <m:r>
                                <a:rPr lang="en-US" sz="2000" i="1">
                                  <a:solidFill>
                                    <a:schemeClr val="tx1"/>
                                  </a:solidFill>
                                  <a:latin typeface="Cambria Math" panose="02040503050406030204" pitchFamily="18" charset="0"/>
                                  <a:ea typeface="Cambria Math" panose="02040503050406030204" pitchFamily="18" charset="0"/>
                                </a:rPr>
                                <m:t>]</m:t>
                              </m:r>
                            </m:e>
                          </m:nary>
                        </m:e>
                      </m:func>
                      <m:r>
                        <a:rPr lang="en-US" sz="2000" b="0" i="1" smtClean="0">
                          <a:solidFill>
                            <a:schemeClr val="tx1"/>
                          </a:solidFill>
                          <a:latin typeface="Cambria Math" panose="02040503050406030204" pitchFamily="18" charset="0"/>
                          <a:ea typeface="Cambria Math" panose="02040503050406030204" pitchFamily="18" charset="0"/>
                        </a:rPr>
                        <m:t>,  </m:t>
                      </m:r>
                      <m:r>
                        <m:rPr>
                          <m:sty m:val="p"/>
                        </m:rPr>
                        <a:rPr lang="en-US" sz="2000" b="0" i="0" smtClean="0">
                          <a:solidFill>
                            <a:schemeClr val="tx1"/>
                          </a:solidFill>
                          <a:latin typeface="Cambria Math" panose="02040503050406030204" pitchFamily="18" charset="0"/>
                          <a:ea typeface="Cambria Math" panose="02040503050406030204" pitchFamily="18" charset="0"/>
                        </a:rPr>
                        <m:t>where</m:t>
                      </m:r>
                      <m:r>
                        <a:rPr lang="en-US" sz="2000" b="0" i="0" smtClean="0">
                          <a:solidFill>
                            <a:schemeClr val="tx1"/>
                          </a:solidFill>
                          <a:latin typeface="Cambria Math" panose="02040503050406030204" pitchFamily="18" charset="0"/>
                          <a:ea typeface="Cambria Math" panose="02040503050406030204" pitchFamily="18" charset="0"/>
                        </a:rPr>
                        <m:t>  </m:t>
                      </m:r>
                      <m:r>
                        <a:rPr lang="en-US" sz="2000" i="1">
                          <a:solidFill>
                            <a:schemeClr val="tx1"/>
                          </a:solidFill>
                          <a:latin typeface="Cambria Math" panose="02040503050406030204" pitchFamily="18" charset="0"/>
                          <a:ea typeface="Cambria Math" panose="02040503050406030204" pitchFamily="18" charset="0"/>
                        </a:rPr>
                        <m:t>𝑅</m:t>
                      </m:r>
                      <m:d>
                        <m:dPr>
                          <m:ctrlPr>
                            <a:rPr lang="en-US" sz="2000" i="1">
                              <a:solidFill>
                                <a:schemeClr val="tx1"/>
                              </a:solidFill>
                              <a:latin typeface="Cambria Math" panose="02040503050406030204" pitchFamily="18" charset="0"/>
                              <a:ea typeface="Cambria Math" panose="02040503050406030204" pitchFamily="18" charset="0"/>
                            </a:rPr>
                          </m:ctrlPr>
                        </m:dPr>
                        <m:e>
                          <m:sSub>
                            <m:sSubPr>
                              <m:ctrlPr>
                                <a:rPr lang="en-US" sz="2000" i="1">
                                  <a:solidFill>
                                    <a:schemeClr val="tx1"/>
                                  </a:solidFill>
                                  <a:latin typeface="Cambria Math" panose="02040503050406030204" pitchFamily="18" charset="0"/>
                                  <a:ea typeface="Cambria Math" panose="02040503050406030204" pitchFamily="18" charset="0"/>
                                </a:rPr>
                              </m:ctrlPr>
                            </m:sSubPr>
                            <m:e>
                              <m:r>
                                <a:rPr lang="en-US" sz="2000" i="1">
                                  <a:solidFill>
                                    <a:schemeClr val="tx1"/>
                                  </a:solidFill>
                                  <a:latin typeface="Cambria Math" panose="02040503050406030204" pitchFamily="18" charset="0"/>
                                  <a:ea typeface="Cambria Math" panose="02040503050406030204" pitchFamily="18" charset="0"/>
                                </a:rPr>
                                <m:t>𝑆</m:t>
                              </m:r>
                            </m:e>
                            <m:sub>
                              <m:r>
                                <a:rPr lang="en-US" sz="2000" i="1">
                                  <a:solidFill>
                                    <a:schemeClr val="tx1"/>
                                  </a:solidFill>
                                  <a:latin typeface="Cambria Math" panose="02040503050406030204" pitchFamily="18" charset="0"/>
                                  <a:ea typeface="Cambria Math" panose="02040503050406030204" pitchFamily="18" charset="0"/>
                                </a:rPr>
                                <m:t>𝑡</m:t>
                              </m:r>
                            </m:sub>
                          </m:sSub>
                        </m:e>
                      </m:d>
                      <m:r>
                        <a:rPr lang="en-US" sz="2000" i="1">
                          <a:solidFill>
                            <a:schemeClr val="tx1"/>
                          </a:solidFill>
                          <a:latin typeface="Cambria Math" panose="02040503050406030204" pitchFamily="18" charset="0"/>
                          <a:ea typeface="Cambria Math" panose="02040503050406030204" pitchFamily="18" charset="0"/>
                        </a:rPr>
                        <m:t>=</m:t>
                      </m:r>
                      <m:nary>
                        <m:naryPr>
                          <m:chr m:val="∑"/>
                          <m:limLoc m:val="subSup"/>
                          <m:ctrlPr>
                            <a:rPr lang="en-US" sz="2000" i="1">
                              <a:solidFill>
                                <a:schemeClr val="tx1"/>
                              </a:solidFill>
                              <a:latin typeface="Cambria Math" panose="02040503050406030204" pitchFamily="18" charset="0"/>
                              <a:ea typeface="Cambria Math" panose="02040503050406030204" pitchFamily="18" charset="0"/>
                            </a:rPr>
                          </m:ctrlPr>
                        </m:naryPr>
                        <m:sub>
                          <m:r>
                            <m:rPr>
                              <m:brk m:alnAt="25"/>
                            </m:rPr>
                            <a:rPr lang="en-US" sz="2000" i="1">
                              <a:solidFill>
                                <a:schemeClr val="tx1"/>
                              </a:solidFill>
                              <a:latin typeface="Cambria Math" panose="02040503050406030204" pitchFamily="18" charset="0"/>
                              <a:ea typeface="Cambria Math" panose="02040503050406030204" pitchFamily="18" charset="0"/>
                            </a:rPr>
                            <m:t>𝑗</m:t>
                          </m:r>
                          <m:r>
                            <a:rPr lang="en-US" sz="2000" i="1">
                              <a:solidFill>
                                <a:schemeClr val="tx1"/>
                              </a:solidFill>
                              <a:latin typeface="Cambria Math" panose="02040503050406030204" pitchFamily="18" charset="0"/>
                              <a:ea typeface="Cambria Math" panose="02040503050406030204" pitchFamily="18" charset="0"/>
                            </a:rPr>
                            <m:t>∈</m:t>
                          </m:r>
                          <m:sSub>
                            <m:sSubPr>
                              <m:ctrlPr>
                                <a:rPr lang="en-US" sz="2000" i="1">
                                  <a:solidFill>
                                    <a:schemeClr val="tx1"/>
                                  </a:solidFill>
                                  <a:latin typeface="Cambria Math" panose="02040503050406030204" pitchFamily="18" charset="0"/>
                                  <a:ea typeface="Cambria Math" panose="02040503050406030204" pitchFamily="18" charset="0"/>
                                </a:rPr>
                              </m:ctrlPr>
                            </m:sSubPr>
                            <m:e>
                              <m:r>
                                <a:rPr lang="en-US" sz="2000" i="1">
                                  <a:solidFill>
                                    <a:schemeClr val="tx1"/>
                                  </a:solidFill>
                                  <a:latin typeface="Cambria Math" panose="02040503050406030204" pitchFamily="18" charset="0"/>
                                  <a:ea typeface="Cambria Math" panose="02040503050406030204" pitchFamily="18" charset="0"/>
                                </a:rPr>
                                <m:t>𝑆</m:t>
                              </m:r>
                            </m:e>
                            <m:sub>
                              <m:r>
                                <a:rPr lang="en-US" sz="2000" i="1">
                                  <a:solidFill>
                                    <a:schemeClr val="tx1"/>
                                  </a:solidFill>
                                  <a:latin typeface="Cambria Math" panose="02040503050406030204" pitchFamily="18" charset="0"/>
                                  <a:ea typeface="Cambria Math" panose="02040503050406030204" pitchFamily="18" charset="0"/>
                                </a:rPr>
                                <m:t>𝑡</m:t>
                              </m:r>
                            </m:sub>
                          </m:sSub>
                        </m:sub>
                        <m:sup/>
                        <m:e>
                          <m:sSub>
                            <m:sSubPr>
                              <m:ctrlPr>
                                <a:rPr lang="en-US" sz="2000" i="1">
                                  <a:solidFill>
                                    <a:schemeClr val="tx1"/>
                                  </a:solidFill>
                                  <a:latin typeface="Cambria Math" panose="02040503050406030204" pitchFamily="18" charset="0"/>
                                  <a:ea typeface="Cambria Math" panose="02040503050406030204" pitchFamily="18" charset="0"/>
                                </a:rPr>
                              </m:ctrlPr>
                            </m:sSubPr>
                            <m:e>
                              <m:r>
                                <a:rPr lang="en-US" sz="2000" i="1">
                                  <a:solidFill>
                                    <a:schemeClr val="tx1"/>
                                  </a:solidFill>
                                  <a:latin typeface="Cambria Math" panose="02040503050406030204" pitchFamily="18" charset="0"/>
                                  <a:ea typeface="Cambria Math" panose="02040503050406030204" pitchFamily="18" charset="0"/>
                                </a:rPr>
                                <m:t>𝑟</m:t>
                              </m:r>
                            </m:e>
                            <m:sub>
                              <m:r>
                                <a:rPr lang="en-US" sz="2000" i="1">
                                  <a:solidFill>
                                    <a:schemeClr val="tx1"/>
                                  </a:solidFill>
                                  <a:latin typeface="Cambria Math" panose="02040503050406030204" pitchFamily="18" charset="0"/>
                                  <a:ea typeface="Cambria Math" panose="02040503050406030204" pitchFamily="18" charset="0"/>
                                </a:rPr>
                                <m:t>𝑗</m:t>
                              </m:r>
                            </m:sub>
                          </m:sSub>
                        </m:e>
                      </m:nary>
                      <m:func>
                        <m:funcPr>
                          <m:ctrlPr>
                            <a:rPr lang="en-US" sz="2000" i="1">
                              <a:solidFill>
                                <a:schemeClr val="tx1"/>
                              </a:solidFill>
                              <a:latin typeface="Cambria Math" panose="02040503050406030204" pitchFamily="18" charset="0"/>
                              <a:ea typeface="Cambria Math" panose="02040503050406030204" pitchFamily="18" charset="0"/>
                            </a:rPr>
                          </m:ctrlPr>
                        </m:funcPr>
                        <m:fName>
                          <m:r>
                            <m:rPr>
                              <m:sty m:val="p"/>
                            </m:rPr>
                            <a:rPr lang="en-US" sz="2000" i="1">
                              <a:solidFill>
                                <a:schemeClr val="tx1"/>
                              </a:solidFill>
                              <a:latin typeface="Cambria Math" panose="02040503050406030204" pitchFamily="18" charset="0"/>
                              <a:ea typeface="Cambria Math" panose="02040503050406030204" pitchFamily="18" charset="0"/>
                            </a:rPr>
                            <m:t>Pr</m:t>
                          </m:r>
                        </m:fName>
                        <m:e>
                          <m:d>
                            <m:dPr>
                              <m:ctrlPr>
                                <a:rPr lang="en-US" sz="2000" i="1">
                                  <a:solidFill>
                                    <a:schemeClr val="tx1"/>
                                  </a:solidFill>
                                  <a:latin typeface="Cambria Math" panose="02040503050406030204" pitchFamily="18" charset="0"/>
                                  <a:ea typeface="Cambria Math" panose="02040503050406030204" pitchFamily="18" charset="0"/>
                                </a:rPr>
                              </m:ctrlPr>
                            </m:dPr>
                            <m:e>
                              <m:sSub>
                                <m:sSubPr>
                                  <m:ctrlPr>
                                    <a:rPr lang="en-US" sz="2000" i="1">
                                      <a:solidFill>
                                        <a:schemeClr val="tx1"/>
                                      </a:solidFill>
                                      <a:latin typeface="Cambria Math" panose="02040503050406030204" pitchFamily="18" charset="0"/>
                                      <a:ea typeface="Cambria Math" panose="02040503050406030204" pitchFamily="18" charset="0"/>
                                    </a:rPr>
                                  </m:ctrlPr>
                                </m:sSubPr>
                                <m:e>
                                  <m:r>
                                    <a:rPr lang="en-US" sz="2000" i="1">
                                      <a:solidFill>
                                        <a:schemeClr val="tx1"/>
                                      </a:solidFill>
                                      <a:latin typeface="Cambria Math" panose="02040503050406030204" pitchFamily="18" charset="0"/>
                                      <a:ea typeface="Cambria Math" panose="02040503050406030204" pitchFamily="18" charset="0"/>
                                    </a:rPr>
                                    <m:t>𝑖</m:t>
                                  </m:r>
                                </m:e>
                                <m:sub>
                                  <m:r>
                                    <a:rPr lang="en-US" sz="2000" i="1">
                                      <a:solidFill>
                                        <a:schemeClr val="tx1"/>
                                      </a:solidFill>
                                      <a:latin typeface="Cambria Math" panose="02040503050406030204" pitchFamily="18" charset="0"/>
                                      <a:ea typeface="Cambria Math" panose="02040503050406030204" pitchFamily="18" charset="0"/>
                                    </a:rPr>
                                    <m:t>𝑡</m:t>
                                  </m:r>
                                </m:sub>
                              </m:sSub>
                              <m:r>
                                <a:rPr lang="en-US" sz="2000" i="1">
                                  <a:solidFill>
                                    <a:schemeClr val="tx1"/>
                                  </a:solidFill>
                                  <a:latin typeface="Cambria Math" panose="02040503050406030204" pitchFamily="18" charset="0"/>
                                  <a:ea typeface="Cambria Math" panose="02040503050406030204" pitchFamily="18" charset="0"/>
                                </a:rPr>
                                <m:t>=</m:t>
                              </m:r>
                              <m:r>
                                <a:rPr lang="en-US" sz="2000" i="1">
                                  <a:solidFill>
                                    <a:schemeClr val="tx1"/>
                                  </a:solidFill>
                                  <a:latin typeface="Cambria Math" panose="02040503050406030204" pitchFamily="18" charset="0"/>
                                  <a:ea typeface="Cambria Math" panose="02040503050406030204" pitchFamily="18" charset="0"/>
                                </a:rPr>
                                <m:t>𝑗</m:t>
                              </m:r>
                            </m:e>
                            <m:e>
                              <m:sSub>
                                <m:sSubPr>
                                  <m:ctrlPr>
                                    <a:rPr lang="en-US" sz="2000" i="1">
                                      <a:solidFill>
                                        <a:schemeClr val="tx1"/>
                                      </a:solidFill>
                                      <a:latin typeface="Cambria Math" panose="02040503050406030204" pitchFamily="18" charset="0"/>
                                      <a:ea typeface="Cambria Math" panose="02040503050406030204" pitchFamily="18" charset="0"/>
                                    </a:rPr>
                                  </m:ctrlPr>
                                </m:sSubPr>
                                <m:e>
                                  <m:r>
                                    <a:rPr lang="en-US" sz="2000" i="1">
                                      <a:solidFill>
                                        <a:schemeClr val="tx1"/>
                                      </a:solidFill>
                                      <a:latin typeface="Cambria Math" panose="02040503050406030204" pitchFamily="18" charset="0"/>
                                      <a:ea typeface="Cambria Math" panose="02040503050406030204" pitchFamily="18" charset="0"/>
                                    </a:rPr>
                                    <m:t>𝑆</m:t>
                                  </m:r>
                                </m:e>
                                <m:sub>
                                  <m:r>
                                    <a:rPr lang="en-US" sz="2000" i="1">
                                      <a:solidFill>
                                        <a:schemeClr val="tx1"/>
                                      </a:solidFill>
                                      <a:latin typeface="Cambria Math" panose="02040503050406030204" pitchFamily="18" charset="0"/>
                                      <a:ea typeface="Cambria Math" panose="02040503050406030204" pitchFamily="18" charset="0"/>
                                    </a:rPr>
                                    <m:t>𝑡</m:t>
                                  </m:r>
                                </m:sub>
                              </m:sSub>
                            </m:e>
                          </m:d>
                        </m:e>
                      </m:func>
                    </m:oMath>
                  </m:oMathPara>
                </a14:m>
                <a:endParaRPr lang="en-US" sz="2000" i="1" dirty="0">
                  <a:solidFill>
                    <a:schemeClr val="tx1"/>
                  </a:solidFill>
                  <a:latin typeface="Cambria Math" panose="02040503050406030204" pitchFamily="18" charset="0"/>
                  <a:ea typeface="Cambria Math" panose="02040503050406030204" pitchFamily="18" charset="0"/>
                </a:endParaRPr>
              </a:p>
              <a:p>
                <a:endParaRPr lang="en-US" dirty="0"/>
              </a:p>
              <a:p>
                <a:endParaRPr lang="en-US" dirty="0"/>
              </a:p>
              <a:p>
                <a:endParaRPr lang="en-US" dirty="0"/>
              </a:p>
              <a:p>
                <a:endParaRPr lang="en-US" dirty="0"/>
              </a:p>
              <a:p>
                <a:r>
                  <a:rPr lang="en-US" dirty="0"/>
                  <a:t>Equivalent to minimizing the </a:t>
                </a:r>
                <a:r>
                  <a:rPr lang="en-US" i="1" dirty="0">
                    <a:solidFill>
                      <a:srgbClr val="00B050"/>
                    </a:solidFill>
                  </a:rPr>
                  <a:t>regret</a:t>
                </a:r>
                <a:r>
                  <a:rPr lang="en-US" dirty="0"/>
                  <a:t>: </a:t>
                </a:r>
                <a:r>
                  <a:rPr lang="en-US" altLang="zh-CN" dirty="0"/>
                  <a:t>the </a:t>
                </a:r>
                <a:r>
                  <a:rPr lang="en-US" dirty="0"/>
                  <a:t>gap from the </a:t>
                </a:r>
                <a:r>
                  <a:rPr lang="en-US" altLang="zh-CN" dirty="0"/>
                  <a:t>optimal </a:t>
                </a:r>
                <a:r>
                  <a:rPr lang="en-US" dirty="0"/>
                  <a:t>expected revenue </a:t>
                </a:r>
                <a14:m>
                  <m:oMath xmlns:m="http://schemas.openxmlformats.org/officeDocument/2006/math">
                    <m:r>
                      <a:rPr lang="en-US" b="0" i="1" smtClean="0">
                        <a:latin typeface="Cambria Math" panose="02040503050406030204" pitchFamily="18" charset="0"/>
                      </a:rPr>
                      <m:t>𝑅</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𝑆</m:t>
                        </m:r>
                      </m:e>
                      <m:sup>
                        <m:r>
                          <a:rPr lang="en-US" b="0" i="1" smtClean="0">
                            <a:latin typeface="Cambria Math" panose="02040503050406030204" pitchFamily="18" charset="0"/>
                          </a:rPr>
                          <m:t>∗</m:t>
                        </m:r>
                      </m:sup>
                    </m:sSup>
                    <m:r>
                      <a:rPr lang="en-US" b="0" i="1" smtClean="0">
                        <a:latin typeface="Cambria Math" panose="02040503050406030204" pitchFamily="18" charset="0"/>
                      </a:rPr>
                      <m:t>)</m:t>
                    </m:r>
                  </m:oMath>
                </a14:m>
                <a:r>
                  <a:rPr lang="en-US" dirty="0"/>
                  <a:t> (with known utility parameters)</a:t>
                </a:r>
              </a:p>
              <a:p>
                <a:pPr marL="457200" lvl="1" indent="0">
                  <a:buNone/>
                </a:pPr>
                <a:endParaRPr lang="en-US" i="1" dirty="0">
                  <a:latin typeface="Cambria Math" panose="02040503050406030204" pitchFamily="18" charset="0"/>
                </a:endParaRPr>
              </a:p>
              <a:p>
                <a:pPr marL="457200" lvl="1" indent="0">
                  <a:buNone/>
                </a:pPr>
                <a14:m>
                  <m:oMathPara xmlns:m="http://schemas.openxmlformats.org/officeDocument/2006/math">
                    <m:oMathParaPr>
                      <m:jc m:val="centerGroup"/>
                    </m:oMathParaPr>
                    <m:oMath xmlns:m="http://schemas.openxmlformats.org/officeDocument/2006/math">
                      <m:func>
                        <m:funcPr>
                          <m:ctrlPr>
                            <a:rPr lang="en-US" i="1">
                              <a:latin typeface="Cambria Math" panose="02040503050406030204" pitchFamily="18" charset="0"/>
                            </a:rPr>
                          </m:ctrlPr>
                        </m:funcPr>
                        <m:fName>
                          <m:r>
                            <m:rPr>
                              <m:sty m:val="p"/>
                            </m:rPr>
                            <a:rPr lang="en-US">
                              <a:latin typeface="Cambria Math" panose="02040503050406030204" pitchFamily="18" charset="0"/>
                            </a:rPr>
                            <m:t>Reg</m:t>
                          </m:r>
                          <m:d>
                            <m:dPr>
                              <m:ctrlPr>
                                <a:rPr lang="en-US" i="1">
                                  <a:latin typeface="Cambria Math" panose="02040503050406030204" pitchFamily="18" charset="0"/>
                                </a:rPr>
                              </m:ctrlPr>
                            </m:dPr>
                            <m:e>
                              <m:r>
                                <a:rPr lang="en-US" i="1">
                                  <a:latin typeface="Cambria Math" panose="02040503050406030204" pitchFamily="18" charset="0"/>
                                </a:rPr>
                                <m:t>𝑇</m:t>
                              </m:r>
                            </m:e>
                          </m:d>
                          <m:r>
                            <a:rPr lang="en-US">
                              <a:latin typeface="Cambria Math" panose="02040503050406030204" pitchFamily="18" charset="0"/>
                            </a:rPr>
                            <m:t>=</m:t>
                          </m:r>
                        </m:fName>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1</m:t>
                              </m:r>
                            </m:num>
                            <m:den>
                              <m:r>
                                <a:rPr lang="en-US" i="1">
                                  <a:latin typeface="Cambria Math" panose="02040503050406030204" pitchFamily="18" charset="0"/>
                                  <a:ea typeface="Cambria Math" panose="02040503050406030204" pitchFamily="18" charset="0"/>
                                </a:rPr>
                                <m:t>𝑇</m:t>
                              </m:r>
                            </m:den>
                          </m:f>
                          <m:nary>
                            <m:naryPr>
                              <m:chr m:val="∑"/>
                              <m:limLoc m:val="subSup"/>
                              <m:ctrlPr>
                                <a:rPr lang="en-US" i="1">
                                  <a:latin typeface="Cambria Math" panose="02040503050406030204" pitchFamily="18" charset="0"/>
                                </a:rPr>
                              </m:ctrlPr>
                            </m:naryPr>
                            <m:sub>
                              <m:r>
                                <m:rPr>
                                  <m:brk m:alnAt="25"/>
                                </m:rPr>
                                <a:rPr lang="en-US" i="1">
                                  <a:latin typeface="Cambria Math" panose="02040503050406030204" pitchFamily="18" charset="0"/>
                                </a:rPr>
                                <m:t>𝑡</m:t>
                              </m:r>
                              <m:r>
                                <a:rPr lang="en-US" i="1">
                                  <a:latin typeface="Cambria Math" panose="02040503050406030204" pitchFamily="18" charset="0"/>
                                </a:rPr>
                                <m:t>=1</m:t>
                              </m:r>
                            </m:sub>
                            <m:sup>
                              <m:r>
                                <a:rPr lang="en-US" i="1">
                                  <a:latin typeface="Cambria Math" panose="02040503050406030204" pitchFamily="18" charset="0"/>
                                </a:rPr>
                                <m:t>𝑇</m:t>
                              </m:r>
                            </m:sup>
                            <m:e>
                              <m:r>
                                <a:rPr lang="en-US" b="0" i="1" smtClean="0">
                                  <a:latin typeface="Cambria Math" panose="02040503050406030204" pitchFamily="18" charset="0"/>
                                </a:rPr>
                                <m:t>(</m:t>
                              </m:r>
                              <m:r>
                                <a:rPr lang="en-US" i="1">
                                  <a:latin typeface="Cambria Math" panose="02040503050406030204" pitchFamily="18" charset="0"/>
                                </a:rPr>
                                <m:t>𝑅</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𝑆</m:t>
                                      </m:r>
                                    </m:e>
                                    <m:sup>
                                      <m:r>
                                        <a:rPr lang="en-US" i="1">
                                          <a:latin typeface="Cambria Math" panose="02040503050406030204" pitchFamily="18" charset="0"/>
                                        </a:rPr>
                                        <m:t>∗</m:t>
                                      </m:r>
                                    </m:sup>
                                  </m:sSup>
                                </m:e>
                              </m:d>
                              <m:r>
                                <a:rPr lang="en-US" i="1">
                                  <a:latin typeface="Cambria Math" panose="02040503050406030204" pitchFamily="18" charset="0"/>
                                </a:rPr>
                                <m:t>−</m:t>
                              </m:r>
                            </m:e>
                          </m:nary>
                        </m:e>
                      </m:func>
                      <m:r>
                        <m:rPr>
                          <m:brk m:alnAt="25"/>
                        </m:rPr>
                        <a:rPr lang="en-US" i="1">
                          <a:latin typeface="Cambria Math" panose="02040503050406030204" pitchFamily="18" charset="0"/>
                          <a:ea typeface="Cambria Math" panose="02040503050406030204" pitchFamily="18" charset="0"/>
                        </a:rPr>
                        <m:t>𝔼</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𝑅</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𝑡</m:t>
                              </m:r>
                            </m:sub>
                          </m:sSub>
                        </m:e>
                      </m:d>
                      <m:r>
                        <a:rPr lang="en-US" i="1" smtClean="0">
                          <a:latin typeface="Cambria Math" panose="02040503050406030204" pitchFamily="18" charset="0"/>
                        </a:rPr>
                        <m:t>]</m:t>
                      </m:r>
                      <m:r>
                        <a:rPr lang="en-US" b="0" i="1" smtClean="0">
                          <a:latin typeface="Cambria Math" panose="02040503050406030204" pitchFamily="18" charset="0"/>
                        </a:rPr>
                        <m:t>)</m:t>
                      </m:r>
                    </m:oMath>
                  </m:oMathPara>
                </a14:m>
                <a:endParaRPr lang="en-US" dirty="0"/>
              </a:p>
              <a:p>
                <a:pPr lvl="1"/>
                <a:endParaRPr lang="en-US" dirty="0"/>
              </a:p>
              <a:p>
                <a:endParaRPr lang="en-US" b="0" dirty="0"/>
              </a:p>
              <a:p>
                <a:pPr marL="457200" lvl="1" indent="0">
                  <a:buNone/>
                </a:pPr>
                <a:endParaRPr lang="en-US" b="0" dirty="0"/>
              </a:p>
              <a:p>
                <a:pPr marL="457200" lvl="1" indent="0">
                  <a:buNone/>
                </a:pPr>
                <a:endParaRPr lang="en-US" b="0" dirty="0"/>
              </a:p>
              <a:p>
                <a:pPr lvl="1"/>
                <a:endParaRPr lang="en-US" dirty="0"/>
              </a:p>
              <a:p>
                <a:pPr lvl="1"/>
                <a:endParaRPr lang="en-US" b="0" dirty="0"/>
              </a:p>
              <a:p>
                <a:pPr lvl="1"/>
                <a:endParaRPr lang="en-US" b="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07504" y="1133053"/>
                <a:ext cx="8784976" cy="5248275"/>
              </a:xfrm>
              <a:blipFill>
                <a:blip r:embed="rId2"/>
                <a:stretch>
                  <a:fillRect l="-763" t="-697"/>
                </a:stretch>
              </a:blipFill>
            </p:spPr>
            <p:txBody>
              <a:bodyPr/>
              <a:lstStyle/>
              <a:p>
                <a:r>
                  <a:rPr lang="en-US">
                    <a:noFill/>
                  </a:rPr>
                  <a:t> </a:t>
                </a:r>
              </a:p>
            </p:txBody>
          </p:sp>
        </mc:Fallback>
      </mc:AlternateContent>
      <p:sp>
        <p:nvSpPr>
          <p:cNvPr id="5" name="Right Brace 4"/>
          <p:cNvSpPr/>
          <p:nvPr/>
        </p:nvSpPr>
        <p:spPr bwMode="auto">
          <a:xfrm rot="5400000">
            <a:off x="6120172" y="1088740"/>
            <a:ext cx="288032" cy="3240360"/>
          </a:xfrm>
          <a:prstGeom prst="rightBrace">
            <a:avLst/>
          </a:prstGeom>
          <a:ln>
            <a:headEnd type="none" w="med" len="med"/>
            <a:tailEnd type="none" w="med" len="med"/>
          </a:ln>
        </p:spPr>
        <p:style>
          <a:lnRef idx="2">
            <a:schemeClr val="accent2"/>
          </a:lnRef>
          <a:fillRef idx="0">
            <a:schemeClr val="accent2"/>
          </a:fillRef>
          <a:effectRef idx="1">
            <a:schemeClr val="accent2"/>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6" name="TextBox 5"/>
              <p:cNvSpPr txBox="1"/>
              <p:nvPr/>
            </p:nvSpPr>
            <p:spPr>
              <a:xfrm>
                <a:off x="4427984" y="2931472"/>
                <a:ext cx="4279940" cy="338554"/>
              </a:xfrm>
              <a:prstGeom prst="rect">
                <a:avLst/>
              </a:prstGeom>
              <a:noFill/>
            </p:spPr>
            <p:txBody>
              <a:bodyPr wrap="square" rtlCol="0">
                <a:spAutoFit/>
              </a:bodyPr>
              <a:lstStyle/>
              <a:p>
                <a:r>
                  <a:rPr lang="en-US" sz="1600" dirty="0">
                    <a:solidFill>
                      <a:srgbClr val="C00000"/>
                    </a:solidFill>
                    <a:latin typeface="+mn-lt"/>
                  </a:rPr>
                  <a:t>Expected revenue when offering </a:t>
                </a:r>
                <a14:m>
                  <m:oMath xmlns:m="http://schemas.openxmlformats.org/officeDocument/2006/math">
                    <m:sSub>
                      <m:sSubPr>
                        <m:ctrlPr>
                          <a:rPr lang="en-US" sz="1600" i="1">
                            <a:solidFill>
                              <a:srgbClr val="C00000"/>
                            </a:solidFill>
                            <a:latin typeface="Cambria Math" panose="02040503050406030204" pitchFamily="18" charset="0"/>
                          </a:rPr>
                        </m:ctrlPr>
                      </m:sSubPr>
                      <m:e>
                        <m:r>
                          <a:rPr lang="en-US" sz="1600">
                            <a:solidFill>
                              <a:srgbClr val="C00000"/>
                            </a:solidFill>
                            <a:latin typeface="Cambria Math" panose="02040503050406030204" pitchFamily="18" charset="0"/>
                          </a:rPr>
                          <m:t>𝑆</m:t>
                        </m:r>
                      </m:e>
                      <m:sub>
                        <m:r>
                          <a:rPr lang="en-US" sz="1600">
                            <a:solidFill>
                              <a:srgbClr val="C00000"/>
                            </a:solidFill>
                            <a:latin typeface="Cambria Math" panose="02040503050406030204" pitchFamily="18" charset="0"/>
                          </a:rPr>
                          <m:t>𝑡</m:t>
                        </m:r>
                      </m:sub>
                    </m:sSub>
                  </m:oMath>
                </a14:m>
                <a:r>
                  <a:rPr lang="en-US" sz="1600" dirty="0">
                    <a:solidFill>
                      <a:srgbClr val="C00000"/>
                    </a:solidFill>
                    <a:latin typeface="+mn-lt"/>
                  </a:rPr>
                  <a:t> at time </a:t>
                </a:r>
                <a14:m>
                  <m:oMath xmlns:m="http://schemas.openxmlformats.org/officeDocument/2006/math">
                    <m:r>
                      <a:rPr lang="en-US" sz="1600">
                        <a:solidFill>
                          <a:srgbClr val="C00000"/>
                        </a:solidFill>
                        <a:latin typeface="Cambria Math" panose="02040503050406030204" pitchFamily="18" charset="0"/>
                      </a:rPr>
                      <m:t>𝑡</m:t>
                    </m:r>
                    <m:r>
                      <a:rPr lang="en-US" sz="1600">
                        <a:solidFill>
                          <a:srgbClr val="C00000"/>
                        </a:solidFill>
                        <a:latin typeface="Cambria Math" panose="02040503050406030204" pitchFamily="18" charset="0"/>
                      </a:rPr>
                      <m:t> </m:t>
                    </m:r>
                  </m:oMath>
                </a14:m>
                <a:endParaRPr lang="en-US" sz="1600" dirty="0">
                  <a:solidFill>
                    <a:srgbClr val="C00000"/>
                  </a:solidFill>
                  <a:latin typeface="+mn-lt"/>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4427984" y="2931472"/>
                <a:ext cx="4279940" cy="338554"/>
              </a:xfrm>
              <a:prstGeom prst="rect">
                <a:avLst/>
              </a:prstGeom>
              <a:blipFill>
                <a:blip r:embed="rId3"/>
                <a:stretch>
                  <a:fillRect l="-712" t="-5455" b="-23636"/>
                </a:stretch>
              </a:blipFill>
            </p:spPr>
            <p:txBody>
              <a:bodyPr/>
              <a:lstStyle/>
              <a:p>
                <a:r>
                  <a:rPr lang="en-US">
                    <a:noFill/>
                  </a:rPr>
                  <a:t> </a:t>
                </a:r>
              </a:p>
            </p:txBody>
          </p:sp>
        </mc:Fallback>
      </mc:AlternateContent>
      <p:sp>
        <p:nvSpPr>
          <p:cNvPr id="7" name="Slide Number Placeholder 6"/>
          <p:cNvSpPr>
            <a:spLocks noGrp="1"/>
          </p:cNvSpPr>
          <p:nvPr>
            <p:ph type="sldNum" sz="quarter" idx="10"/>
          </p:nvPr>
        </p:nvSpPr>
        <p:spPr/>
        <p:txBody>
          <a:bodyPr/>
          <a:lstStyle/>
          <a:p>
            <a:pPr>
              <a:defRPr/>
            </a:pPr>
            <a:fld id="{1E899246-390C-4042-BE19-60E1D5BF357F}" type="slidenum">
              <a:rPr lang="zh-CN" altLang="en-US" smtClean="0"/>
              <a:pPr>
                <a:defRPr/>
              </a:pPr>
              <a:t>9</a:t>
            </a:fld>
            <a:endParaRPr lang="en-US" altLang="zh-CN" dirty="0"/>
          </a:p>
        </p:txBody>
      </p:sp>
    </p:spTree>
    <p:extLst>
      <p:ext uri="{BB962C8B-B14F-4D97-AF65-F5344CB8AC3E}">
        <p14:creationId xmlns:p14="http://schemas.microsoft.com/office/powerpoint/2010/main" val="19459734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Robust Dynamic Assortment Planning</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152525"/>
                <a:ext cx="8229600" cy="5228803"/>
              </a:xfrm>
            </p:spPr>
            <p:txBody>
              <a:bodyPr/>
              <a:lstStyle/>
              <a:p>
                <a:r>
                  <a:rPr lang="en-US" dirty="0"/>
                  <a:t>In reality, what if a customer does not follow an MNL model?</a:t>
                </a:r>
              </a:p>
              <a:p>
                <a:endParaRPr lang="en-US" dirty="0"/>
              </a:p>
              <a:p>
                <a14:m>
                  <m:oMath xmlns:m="http://schemas.openxmlformats.org/officeDocument/2006/math">
                    <m:r>
                      <a:rPr lang="en-US" b="0" i="1" smtClean="0">
                        <a:latin typeface="Cambria Math" panose="02040503050406030204" pitchFamily="18" charset="0"/>
                      </a:rPr>
                      <m:t>𝜖</m:t>
                    </m:r>
                    <m:r>
                      <a:rPr lang="en-US" b="0" i="1" smtClean="0">
                        <a:latin typeface="Cambria Math" panose="02040503050406030204" pitchFamily="18" charset="0"/>
                      </a:rPr>
                      <m:t>−</m:t>
                    </m:r>
                  </m:oMath>
                </a14:m>
                <a:r>
                  <a:rPr lang="en-US" dirty="0"/>
                  <a:t>contaminated dynamic assortment optimization</a:t>
                </a:r>
              </a:p>
              <a:p>
                <a:pPr lvl="1"/>
                <a:r>
                  <a:rPr lang="en-US" dirty="0"/>
                  <a:t> Each customer will be either </a:t>
                </a:r>
                <a:r>
                  <a:rPr lang="en-US" dirty="0">
                    <a:solidFill>
                      <a:srgbClr val="FF0000"/>
                    </a:solidFill>
                  </a:rPr>
                  <a:t>typical</a:t>
                </a:r>
                <a:r>
                  <a:rPr lang="en-US" dirty="0"/>
                  <a:t> or an </a:t>
                </a:r>
                <a:r>
                  <a:rPr lang="en-US" dirty="0">
                    <a:solidFill>
                      <a:schemeClr val="accent1"/>
                    </a:solidFill>
                  </a:rPr>
                  <a:t>outlier</a:t>
                </a:r>
                <a:r>
                  <a:rPr lang="en-US" dirty="0"/>
                  <a:t>:</a:t>
                </a:r>
              </a:p>
              <a:p>
                <a:pPr lvl="2"/>
                <a:r>
                  <a:rPr lang="en-US" dirty="0"/>
                  <a:t>A </a:t>
                </a:r>
                <a:r>
                  <a:rPr lang="en-US" i="1" dirty="0">
                    <a:solidFill>
                      <a:srgbClr val="FF0000"/>
                    </a:solidFill>
                  </a:rPr>
                  <a:t>typical</a:t>
                </a:r>
                <a:r>
                  <a:rPr lang="en-US" i="1" dirty="0"/>
                  <a:t> </a:t>
                </a:r>
                <a:r>
                  <a:rPr lang="en-US" dirty="0"/>
                  <a:t>customer makes purchases according to the MNL model</a:t>
                </a:r>
              </a:p>
              <a:p>
                <a:pPr lvl="2"/>
                <a:r>
                  <a:rPr lang="en-US" dirty="0"/>
                  <a:t>An </a:t>
                </a:r>
                <a:r>
                  <a:rPr lang="en-US" i="1" dirty="0">
                    <a:solidFill>
                      <a:schemeClr val="accent1"/>
                    </a:solidFill>
                  </a:rPr>
                  <a:t>outlier</a:t>
                </a:r>
                <a:r>
                  <a:rPr lang="en-US" dirty="0"/>
                  <a:t> customer makes purchases arbitrarily</a:t>
                </a:r>
              </a:p>
              <a:p>
                <a:endParaRPr lang="en-US" dirty="0"/>
              </a:p>
              <a:p>
                <a:r>
                  <a:rPr lang="en-US" dirty="0"/>
                  <a:t>Assumption:</a:t>
                </a:r>
              </a:p>
              <a:p>
                <a:pPr lvl="1"/>
                <a:r>
                  <a:rPr lang="en-US" altLang="zh-CN" dirty="0"/>
                  <a:t>Bounded adversary: </a:t>
                </a:r>
                <a:r>
                  <a:rPr lang="en-US" dirty="0"/>
                  <a:t>the number of outlier customers is at most </a:t>
                </a:r>
                <a14:m>
                  <m:oMath xmlns:m="http://schemas.openxmlformats.org/officeDocument/2006/math">
                    <m:r>
                      <a:rPr lang="en-US" i="1">
                        <a:latin typeface="Cambria Math" panose="02040503050406030204" pitchFamily="18" charset="0"/>
                      </a:rPr>
                      <m:t>𝜖</m:t>
                    </m:r>
                    <m:r>
                      <a:rPr lang="en-US" i="1">
                        <a:latin typeface="Cambria Math" panose="02040503050406030204" pitchFamily="18" charset="0"/>
                      </a:rPr>
                      <m:t>𝑇</m:t>
                    </m:r>
                  </m:oMath>
                </a14:m>
                <a:endParaRPr lang="en-US" dirty="0"/>
              </a:p>
              <a:p>
                <a:pPr lvl="1"/>
                <a:endParaRPr lang="en-US" dirty="0"/>
              </a:p>
              <a:p>
                <a:pPr lvl="1"/>
                <a:r>
                  <a:rPr lang="en-US" dirty="0"/>
                  <a:t>Adaptive adversary: arrival time and choice of an outlier customer can be adversarial and adaptive </a:t>
                </a:r>
              </a:p>
              <a:p>
                <a:pPr lvl="2"/>
                <a:r>
                  <a:rPr lang="en-US" dirty="0"/>
                  <a:t>Clustered/consecutive outliers</a:t>
                </a:r>
                <a:r>
                  <a:rPr lang="zh-CN" altLang="en-US" dirty="0"/>
                  <a:t>：</a:t>
                </a:r>
                <a:r>
                  <a:rPr lang="en-US" altLang="zh-CN" dirty="0"/>
                  <a:t>holiday seasons </a:t>
                </a:r>
              </a:p>
              <a:p>
                <a:pPr lvl="2"/>
                <a:r>
                  <a:rPr lang="en-US" dirty="0"/>
                  <a:t>Scattered outliers: anomaly in customer population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152525"/>
                <a:ext cx="8229600" cy="5228803"/>
              </a:xfrm>
              <a:blipFill>
                <a:blip r:embed="rId2"/>
                <a:stretch>
                  <a:fillRect l="-815" t="-699" b="-5594"/>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1E899246-390C-4042-BE19-60E1D5BF357F}" type="slidenum">
              <a:rPr lang="zh-CN" altLang="en-US" smtClean="0"/>
              <a:pPr>
                <a:defRPr/>
              </a:pPr>
              <a:t>10</a:t>
            </a:fld>
            <a:endParaRPr lang="en-US" altLang="zh-CN" dirty="0"/>
          </a:p>
        </p:txBody>
      </p:sp>
    </p:spTree>
    <p:extLst>
      <p:ext uri="{BB962C8B-B14F-4D97-AF65-F5344CB8AC3E}">
        <p14:creationId xmlns:p14="http://schemas.microsoft.com/office/powerpoint/2010/main" val="23593638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Technical Challenges</a:t>
            </a:r>
          </a:p>
        </p:txBody>
      </p:sp>
      <p:sp>
        <p:nvSpPr>
          <p:cNvPr id="3" name="Content Placeholder 2"/>
          <p:cNvSpPr>
            <a:spLocks noGrp="1"/>
          </p:cNvSpPr>
          <p:nvPr>
            <p:ph idx="1"/>
          </p:nvPr>
        </p:nvSpPr>
        <p:spPr>
          <a:xfrm>
            <a:off x="457200" y="1152525"/>
            <a:ext cx="8939336" cy="5248275"/>
          </a:xfrm>
        </p:spPr>
        <p:txBody>
          <a:bodyPr/>
          <a:lstStyle/>
          <a:p>
            <a:r>
              <a:rPr lang="en-US" dirty="0"/>
              <a:t>Challenge 1: clustered outlier customers</a:t>
            </a:r>
          </a:p>
          <a:p>
            <a:pPr lvl="1"/>
            <a:r>
              <a:rPr lang="en-US" dirty="0"/>
              <a:t>parameter estimation significantly skewed by clustered/consecutive outlier customers</a:t>
            </a:r>
          </a:p>
          <a:p>
            <a:pPr lvl="1"/>
            <a:r>
              <a:rPr lang="en-US" dirty="0"/>
              <a:t>UCB will not work </a:t>
            </a:r>
          </a:p>
          <a:p>
            <a:pPr lvl="1"/>
            <a:endParaRPr lang="en-US" dirty="0"/>
          </a:p>
          <a:p>
            <a:pPr lvl="1"/>
            <a:r>
              <a:rPr lang="en-US" dirty="0"/>
              <a:t>Solution: active elimination scheme with enlarged confidence intervals</a:t>
            </a:r>
          </a:p>
          <a:p>
            <a:pPr lvl="1"/>
            <a:endParaRPr lang="en-US" dirty="0"/>
          </a:p>
          <a:p>
            <a:r>
              <a:rPr lang="en-US" dirty="0"/>
              <a:t>Challenge 2: inadequacy of epoch-based exploration </a:t>
            </a:r>
          </a:p>
          <a:p>
            <a:pPr lvl="1"/>
            <a:r>
              <a:rPr lang="en-US" dirty="0"/>
              <a:t>Background: existing method (Agrawal et al. 10) uses “epoch-based explorations” to construct unbiased estimate of utilities: </a:t>
            </a:r>
          </a:p>
          <a:p>
            <a:pPr lvl="2"/>
            <a:r>
              <a:rPr lang="en-US" dirty="0"/>
              <a:t>offering the same assortment repetitively until no purchase</a:t>
            </a:r>
          </a:p>
          <a:p>
            <a:pPr lvl="1"/>
            <a:r>
              <a:rPr lang="en-US" dirty="0"/>
              <a:t>Outliers significantly impact the epoch stopping time (no-purchase) </a:t>
            </a:r>
          </a:p>
          <a:p>
            <a:pPr lvl="1"/>
            <a:endParaRPr lang="en-US" dirty="0"/>
          </a:p>
          <a:p>
            <a:pPr lvl="1"/>
            <a:r>
              <a:rPr lang="en-US" dirty="0"/>
              <a:t>Solution: use fixed-length epochs with doubling trick and carefully bound biased estimates</a:t>
            </a:r>
          </a:p>
          <a:p>
            <a:pPr lvl="2"/>
            <a:endParaRPr lang="en-US" dirty="0"/>
          </a:p>
          <a:p>
            <a:pPr lvl="1"/>
            <a:endParaRPr lang="en-US" dirty="0"/>
          </a:p>
          <a:p>
            <a:pPr marL="0" indent="0">
              <a:buNone/>
            </a:pPr>
            <a:r>
              <a:rPr lang="en-US" dirty="0"/>
              <a:t> 	</a:t>
            </a:r>
          </a:p>
        </p:txBody>
      </p:sp>
      <p:sp>
        <p:nvSpPr>
          <p:cNvPr id="4" name="Slide Number Placeholder 3"/>
          <p:cNvSpPr>
            <a:spLocks noGrp="1"/>
          </p:cNvSpPr>
          <p:nvPr>
            <p:ph type="sldNum" sz="quarter" idx="10"/>
          </p:nvPr>
        </p:nvSpPr>
        <p:spPr/>
        <p:txBody>
          <a:bodyPr/>
          <a:lstStyle/>
          <a:p>
            <a:pPr>
              <a:defRPr/>
            </a:pPr>
            <a:fld id="{1E899246-390C-4042-BE19-60E1D5BF357F}" type="slidenum">
              <a:rPr lang="zh-CN" altLang="en-US" smtClean="0"/>
              <a:pPr>
                <a:defRPr/>
              </a:pPr>
              <a:t>11</a:t>
            </a:fld>
            <a:endParaRPr lang="en-US" altLang="zh-CN" dirty="0"/>
          </a:p>
        </p:txBody>
      </p:sp>
    </p:spTree>
    <p:extLst>
      <p:ext uri="{BB962C8B-B14F-4D97-AF65-F5344CB8AC3E}">
        <p14:creationId xmlns:p14="http://schemas.microsoft.com/office/powerpoint/2010/main" val="5909110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Work</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152525"/>
                <a:ext cx="8686800" cy="5248275"/>
              </a:xfrm>
            </p:spPr>
            <p:txBody>
              <a:bodyPr/>
              <a:lstStyle/>
              <a:p>
                <a:r>
                  <a:rPr lang="en-US" dirty="0"/>
                  <a:t>Dynamic assortment optimization </a:t>
                </a:r>
              </a:p>
              <a:p>
                <a:pPr lvl="1"/>
                <a:r>
                  <a:rPr lang="en-US" sz="1800" dirty="0"/>
                  <a:t>Earlier work: Caro &amp; Gallien’04, </a:t>
                </a:r>
                <a:r>
                  <a:rPr lang="en-US" sz="1800" dirty="0" err="1"/>
                  <a:t>Rusmevichientong</a:t>
                </a:r>
                <a:r>
                  <a:rPr lang="en-US" sz="1800" dirty="0"/>
                  <a:t> et al.’10</a:t>
                </a:r>
              </a:p>
              <a:p>
                <a:pPr lvl="1"/>
                <a:r>
                  <a:rPr lang="en-US" sz="1800" dirty="0" err="1"/>
                  <a:t>Uncapacitated</a:t>
                </a:r>
                <a:r>
                  <a:rPr lang="en-US" sz="1800" dirty="0"/>
                  <a:t> MNL model: Wang et al. (</a:t>
                </a:r>
                <a:r>
                  <a:rPr lang="en-US" sz="1800" dirty="0" err="1"/>
                  <a:t>NeurIPS</a:t>
                </a:r>
                <a:r>
                  <a:rPr lang="en-US" sz="1800" dirty="0"/>
                  <a:t>, 18)</a:t>
                </a:r>
              </a:p>
              <a:p>
                <a:pPr lvl="1"/>
                <a:r>
                  <a:rPr lang="en-US" sz="1800" dirty="0"/>
                  <a:t>Capacitated MNL model: UCB: Agrawal et al., (OR, 19), Thompson sampling, Agrawal et al., (COLT, 17), Lower bound: Chen &amp; Wang (ORL, 18)</a:t>
                </a:r>
              </a:p>
              <a:p>
                <a:pPr lvl="1"/>
                <a:r>
                  <a:rPr lang="en-US" sz="1800" dirty="0"/>
                  <a:t>Nested Logit: Chen et al. 18 </a:t>
                </a:r>
              </a:p>
              <a:p>
                <a:pPr lvl="1"/>
                <a:r>
                  <a:rPr lang="en-US" altLang="zh-CN" sz="1800" dirty="0"/>
                  <a:t>Contextual MNL: </a:t>
                </a:r>
                <a:r>
                  <a:rPr lang="da-DK" altLang="zh-CN" sz="1800" dirty="0"/>
                  <a:t>Cheung &amp; Simchi-Levi 17, Miao &amp; Chao 18, Chen et al. 18, Oh &amp; Iyengar 19</a:t>
                </a:r>
              </a:p>
              <a:p>
                <a:pPr lvl="1"/>
                <a:endParaRPr lang="en-US" dirty="0"/>
              </a:p>
              <a:p>
                <a:r>
                  <a:rPr lang="en-US" dirty="0"/>
                  <a:t>Robust statistics </a:t>
                </a:r>
              </a:p>
              <a:p>
                <a:pPr lvl="1"/>
                <a:r>
                  <a:rPr lang="en-US" sz="1800" dirty="0"/>
                  <a:t> </a:t>
                </a:r>
                <a14:m>
                  <m:oMath xmlns:m="http://schemas.openxmlformats.org/officeDocument/2006/math">
                    <m:r>
                      <a:rPr lang="en-US" sz="1800">
                        <a:latin typeface="Cambria Math" panose="02040503050406030204" pitchFamily="18" charset="0"/>
                      </a:rPr>
                      <m:t>𝜖</m:t>
                    </m:r>
                    <m:r>
                      <a:rPr lang="en-US" sz="1800">
                        <a:latin typeface="Cambria Math" panose="02040503050406030204" pitchFamily="18" charset="0"/>
                      </a:rPr>
                      <m:t>−</m:t>
                    </m:r>
                  </m:oMath>
                </a14:m>
                <a:r>
                  <a:rPr lang="en-US" sz="1800" dirty="0"/>
                  <a:t>contamination model: Huber 64, Chen et al. 16, </a:t>
                </a:r>
                <a:r>
                  <a:rPr lang="en-US" sz="1800" dirty="0" err="1"/>
                  <a:t>Diakonikolas</a:t>
                </a:r>
                <a:r>
                  <a:rPr lang="en-US" sz="1800" dirty="0"/>
                  <a:t> et al. 17,18,19, Li 17, </a:t>
                </a:r>
              </a:p>
              <a:p>
                <a:pPr lvl="1"/>
                <a:endParaRPr lang="en-US" sz="1800" dirty="0"/>
              </a:p>
              <a:p>
                <a:pPr lvl="1"/>
                <a:r>
                  <a:rPr lang="en-US" sz="1800" dirty="0"/>
                  <a:t>Robust multi-armed bandit: </a:t>
                </a:r>
                <a:r>
                  <a:rPr lang="en-US" sz="1800" dirty="0" err="1"/>
                  <a:t>Lykouris</a:t>
                </a:r>
                <a:r>
                  <a:rPr lang="en-US" sz="1800" dirty="0"/>
                  <a:t> et al. 18, Gupta et al. 19</a:t>
                </a:r>
              </a:p>
              <a:p>
                <a:pPr lvl="2"/>
                <a:r>
                  <a:rPr lang="en-US" sz="1600" dirty="0"/>
                  <a:t> EXP3-based algorithm which results in </a:t>
                </a:r>
                <a14:m>
                  <m:oMath xmlns:m="http://schemas.openxmlformats.org/officeDocument/2006/math">
                    <m:d>
                      <m:dPr>
                        <m:ctrlPr>
                          <a:rPr lang="en-US" sz="1600" b="0" i="1" smtClean="0">
                            <a:latin typeface="Cambria Math" panose="02040503050406030204" pitchFamily="18" charset="0"/>
                          </a:rPr>
                        </m:ctrlPr>
                      </m:dPr>
                      <m:e>
                        <m:m>
                          <m:mPr>
                            <m:mcs>
                              <m:mc>
                                <m:mcPr>
                                  <m:count m:val="1"/>
                                  <m:mcJc m:val="center"/>
                                </m:mcPr>
                              </m:mc>
                            </m:mcs>
                            <m:ctrlPr>
                              <a:rPr lang="en-US" sz="1600" i="1">
                                <a:latin typeface="Cambria Math" panose="02040503050406030204" pitchFamily="18" charset="0"/>
                              </a:rPr>
                            </m:ctrlPr>
                          </m:mPr>
                          <m:mr>
                            <m:e>
                              <m:r>
                                <m:rPr>
                                  <m:brk m:alnAt="7"/>
                                </m:rPr>
                                <a:rPr lang="en-US" sz="1600" b="0" i="1" smtClean="0">
                                  <a:latin typeface="Cambria Math" panose="02040503050406030204" pitchFamily="18" charset="0"/>
                                </a:rPr>
                                <m:t>𝑁</m:t>
                              </m:r>
                            </m:e>
                          </m:mr>
                          <m:mr>
                            <m:e>
                              <m:r>
                                <a:rPr lang="en-US" sz="1600" b="0" i="1" smtClean="0">
                                  <a:latin typeface="Cambria Math" panose="02040503050406030204" pitchFamily="18" charset="0"/>
                                </a:rPr>
                                <m:t>𝐾</m:t>
                              </m:r>
                            </m:e>
                          </m:mr>
                        </m:m>
                      </m:e>
                    </m:d>
                  </m:oMath>
                </a14:m>
                <a:r>
                  <a:rPr lang="en-US" sz="1600" dirty="0"/>
                  <a:t> actions in assortment </a:t>
                </a:r>
              </a:p>
              <a:p>
                <a:pPr marL="457200" lvl="1" indent="0">
                  <a:buNone/>
                </a:pPr>
                <a:endParaRPr lang="da-DK" sz="1600" dirty="0"/>
              </a:p>
              <a:p>
                <a:pPr lvl="1"/>
                <a:endParaRPr lang="en-US" sz="1600" dirty="0"/>
              </a:p>
              <a:p>
                <a:pPr lvl="1"/>
                <a:endParaRPr lang="en-US" sz="1600" dirty="0"/>
              </a:p>
              <a:p>
                <a:pPr lvl="1"/>
                <a:endParaRPr lang="en-US" sz="1600" dirty="0"/>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152525"/>
                <a:ext cx="8686800" cy="5248275"/>
              </a:xfrm>
              <a:blipFill>
                <a:blip r:embed="rId2"/>
                <a:stretch>
                  <a:fillRect l="-772" t="-697" r="-842"/>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1E899246-390C-4042-BE19-60E1D5BF357F}" type="slidenum">
              <a:rPr lang="zh-CN" altLang="en-US" smtClean="0"/>
              <a:pPr>
                <a:defRPr/>
              </a:pPr>
              <a:t>12</a:t>
            </a:fld>
            <a:endParaRPr lang="en-US" altLang="zh-CN" dirty="0"/>
          </a:p>
        </p:txBody>
      </p:sp>
    </p:spTree>
    <p:extLst>
      <p:ext uri="{BB962C8B-B14F-4D97-AF65-F5344CB8AC3E}">
        <p14:creationId xmlns:p14="http://schemas.microsoft.com/office/powerpoint/2010/main" val="25589871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 Result and Regret Comparison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Dynamic assortment optimization under MNL</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lvl="1"/>
                <a14:m>
                  <m:oMath xmlns:m="http://schemas.openxmlformats.org/officeDocument/2006/math">
                    <m:r>
                      <a:rPr lang="en-US" b="0" i="1" smtClean="0">
                        <a:latin typeface="Cambria Math" panose="02040503050406030204" pitchFamily="18" charset="0"/>
                      </a:rPr>
                      <m:t>𝐾</m:t>
                    </m:r>
                    <m:r>
                      <a:rPr lang="en-US" b="0" i="1" smtClean="0">
                        <a:latin typeface="Cambria Math" panose="02040503050406030204" pitchFamily="18" charset="0"/>
                      </a:rPr>
                      <m:t> </m:t>
                    </m:r>
                  </m:oMath>
                </a14:m>
                <a:r>
                  <a:rPr lang="en-US" dirty="0"/>
                  <a:t>is usually a small constant in assortment optimization </a:t>
                </a:r>
              </a:p>
              <a:p>
                <a:pPr lvl="1"/>
                <a:r>
                  <a:rPr lang="en-US" dirty="0"/>
                  <a:t>Price for being robust </a:t>
                </a:r>
                <a14:m>
                  <m:oMath xmlns:m="http://schemas.openxmlformats.org/officeDocument/2006/math">
                    <m:r>
                      <a:rPr lang="en-US" b="0" i="1" smtClean="0">
                        <a:latin typeface="Cambria Math" panose="02040503050406030204" pitchFamily="18" charset="0"/>
                      </a:rPr>
                      <m:t>𝑂</m:t>
                    </m:r>
                    <m:r>
                      <a:rPr lang="en-US" b="0" i="1" smtClean="0">
                        <a:latin typeface="Cambria Math" panose="02040503050406030204" pitchFamily="18" charset="0"/>
                      </a:rPr>
                      <m:t>(</m:t>
                    </m:r>
                    <m:r>
                      <a:rPr lang="en-US" b="0" i="1" smtClean="0">
                        <a:latin typeface="Cambria Math" panose="02040503050406030204" pitchFamily="18" charset="0"/>
                      </a:rPr>
                      <m:t>𝜖</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𝐾</m:t>
                        </m:r>
                      </m:e>
                      <m:sup>
                        <m:r>
                          <a:rPr lang="en-US" b="0" i="1" smtClean="0">
                            <a:latin typeface="Cambria Math" panose="02040503050406030204" pitchFamily="18" charset="0"/>
                          </a:rPr>
                          <m:t>2</m:t>
                        </m:r>
                      </m:sup>
                    </m:sSup>
                    <m:r>
                      <a:rPr lang="en-US" b="0" i="1" smtClean="0">
                        <a:latin typeface="Cambria Math" panose="02040503050406030204" pitchFamily="18" charset="0"/>
                      </a:rPr>
                      <m:t>𝑇</m:t>
                    </m:r>
                    <m:r>
                      <a:rPr lang="en-US" b="0" i="1" smtClean="0">
                        <a:latin typeface="Cambria Math" panose="02040503050406030204" pitchFamily="18" charset="0"/>
                      </a:rPr>
                      <m:t>)</m:t>
                    </m:r>
                  </m:oMath>
                </a14:m>
                <a:endParaRPr lang="en-US" dirty="0"/>
              </a:p>
              <a:p>
                <a:pPr lvl="1"/>
                <a:r>
                  <a:rPr lang="en-US" dirty="0"/>
                  <a:t>Assortment without outlier: </a:t>
                </a:r>
                <a14:m>
                  <m:oMath xmlns:m="http://schemas.openxmlformats.org/officeDocument/2006/math">
                    <m:r>
                      <a:rPr lang="en-US" b="0" i="1" smtClean="0">
                        <a:latin typeface="Cambria Math" panose="02040503050406030204" pitchFamily="18" charset="0"/>
                      </a:rPr>
                      <m:t>𝑂</m:t>
                    </m:r>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𝐾𝑁𝑇</m:t>
                        </m:r>
                      </m:e>
                    </m:rad>
                    <m:r>
                      <a:rPr lang="en-US" b="0" i="1" smtClean="0">
                        <a:latin typeface="Cambria Math" panose="02040503050406030204" pitchFamily="18" charset="0"/>
                      </a:rPr>
                      <m:t>)</m:t>
                    </m:r>
                  </m:oMath>
                </a14:m>
                <a:r>
                  <a:rPr lang="en-US" dirty="0"/>
                  <a:t> </a:t>
                </a:r>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815" t="-697" b="-8479"/>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1E899246-390C-4042-BE19-60E1D5BF357F}" type="slidenum">
              <a:rPr lang="zh-CN" altLang="en-US" smtClean="0"/>
              <a:pPr>
                <a:defRPr/>
              </a:pPr>
              <a:t>13</a:t>
            </a:fld>
            <a:endParaRPr lang="en-US" altLang="zh-CN" dirty="0"/>
          </a:p>
        </p:txBody>
      </p:sp>
      <mc:AlternateContent xmlns:mc="http://schemas.openxmlformats.org/markup-compatibility/2006">
        <mc:Choice xmlns:a14="http://schemas.microsoft.com/office/drawing/2010/main" Requires="a14">
          <p:graphicFrame>
            <p:nvGraphicFramePr>
              <p:cNvPr id="5" name="Table 4"/>
              <p:cNvGraphicFramePr>
                <a:graphicFrameLocks noGrp="1"/>
              </p:cNvGraphicFramePr>
              <p:nvPr>
                <p:extLst>
                  <p:ext uri="{D42A27DB-BD31-4B8C-83A1-F6EECF244321}">
                    <p14:modId xmlns:p14="http://schemas.microsoft.com/office/powerpoint/2010/main" val="2071668394"/>
                  </p:ext>
                </p:extLst>
              </p:nvPr>
            </p:nvGraphicFramePr>
            <p:xfrm>
              <a:off x="215009" y="1988840"/>
              <a:ext cx="8928991" cy="3444685"/>
            </p:xfrm>
            <a:graphic>
              <a:graphicData uri="http://schemas.openxmlformats.org/drawingml/2006/table">
                <a:tbl>
                  <a:tblPr firstRow="1" bandRow="1">
                    <a:tableStyleId>{5C22544A-7EE6-4342-B048-85BDC9FD1C3A}</a:tableStyleId>
                  </a:tblPr>
                  <a:tblGrid>
                    <a:gridCol w="1188639">
                      <a:extLst>
                        <a:ext uri="{9D8B030D-6E8A-4147-A177-3AD203B41FA5}">
                          <a16:colId xmlns:a16="http://schemas.microsoft.com/office/drawing/2014/main" val="1750989334"/>
                        </a:ext>
                      </a:extLst>
                    </a:gridCol>
                    <a:gridCol w="1656184">
                      <a:extLst>
                        <a:ext uri="{9D8B030D-6E8A-4147-A177-3AD203B41FA5}">
                          <a16:colId xmlns:a16="http://schemas.microsoft.com/office/drawing/2014/main" val="3479258640"/>
                        </a:ext>
                      </a:extLst>
                    </a:gridCol>
                    <a:gridCol w="2952328">
                      <a:extLst>
                        <a:ext uri="{9D8B030D-6E8A-4147-A177-3AD203B41FA5}">
                          <a16:colId xmlns:a16="http://schemas.microsoft.com/office/drawing/2014/main" val="493202787"/>
                        </a:ext>
                      </a:extLst>
                    </a:gridCol>
                    <a:gridCol w="3131840">
                      <a:extLst>
                        <a:ext uri="{9D8B030D-6E8A-4147-A177-3AD203B41FA5}">
                          <a16:colId xmlns:a16="http://schemas.microsoft.com/office/drawing/2014/main" val="306679618"/>
                        </a:ext>
                      </a:extLst>
                    </a:gridCol>
                  </a:tblGrid>
                  <a:tr h="370840">
                    <a:tc>
                      <a:txBody>
                        <a:bodyPr/>
                        <a:lstStyle/>
                        <a:p>
                          <a:pPr algn="ctr"/>
                          <a:r>
                            <a:rPr lang="en-US" dirty="0"/>
                            <a:t>Outliers?</a:t>
                          </a:r>
                        </a:p>
                      </a:txBody>
                      <a:tcPr/>
                    </a:tc>
                    <a:tc>
                      <a:txBody>
                        <a:bodyPr/>
                        <a:lstStyle/>
                        <a:p>
                          <a:pPr algn="ctr"/>
                          <a:r>
                            <a:rPr lang="en-US" dirty="0"/>
                            <a:t>Capacitated</a:t>
                          </a:r>
                          <a:r>
                            <a:rPr lang="en-US" baseline="0" dirty="0"/>
                            <a:t>?</a:t>
                          </a:r>
                          <a:endParaRPr lang="en-US" dirty="0"/>
                        </a:p>
                      </a:txBody>
                      <a:tcPr/>
                    </a:tc>
                    <a:tc>
                      <a:txBody>
                        <a:bodyPr/>
                        <a:lstStyle/>
                        <a:p>
                          <a:pPr algn="ctr"/>
                          <a:r>
                            <a:rPr lang="en-US" dirty="0"/>
                            <a:t>Upper bound </a:t>
                          </a:r>
                        </a:p>
                      </a:txBody>
                      <a:tcPr anchor="ctr"/>
                    </a:tc>
                    <a:tc>
                      <a:txBody>
                        <a:bodyPr/>
                        <a:lstStyle/>
                        <a:p>
                          <a:pPr algn="ctr"/>
                          <a:r>
                            <a:rPr lang="en-US" dirty="0"/>
                            <a:t>Lower</a:t>
                          </a:r>
                          <a:r>
                            <a:rPr lang="en-US" baseline="0" dirty="0"/>
                            <a:t> Bound</a:t>
                          </a:r>
                          <a:endParaRPr lang="en-US" dirty="0"/>
                        </a:p>
                      </a:txBody>
                      <a:tcPr/>
                    </a:tc>
                    <a:extLst>
                      <a:ext uri="{0D108BD9-81ED-4DB2-BD59-A6C34878D82A}">
                        <a16:rowId xmlns:a16="http://schemas.microsoft.com/office/drawing/2014/main" val="203741368"/>
                      </a:ext>
                    </a:extLst>
                  </a:tr>
                  <a:tr h="370840">
                    <a:tc>
                      <a:txBody>
                        <a:bodyPr/>
                        <a:lstStyle/>
                        <a:p>
                          <a:pPr algn="ctr"/>
                          <a:r>
                            <a:rPr lang="en-US" sz="1800" dirty="0">
                              <a:solidFill>
                                <a:schemeClr val="tx1"/>
                              </a:solidFill>
                            </a:rPr>
                            <a:t>NO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dirty="0"/>
                            <a:t>NO</a:t>
                          </a:r>
                          <a:endParaRPr lang="en-US" sz="18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800" b="0" i="1" smtClean="0">
                                    <a:solidFill>
                                      <a:schemeClr val="tx1"/>
                                    </a:solidFill>
                                    <a:latin typeface="Cambria Math" panose="02040503050406030204" pitchFamily="18" charset="0"/>
                                  </a:rPr>
                                  <m:t>𝑂</m:t>
                                </m:r>
                                <m:r>
                                  <a:rPr lang="en-US" sz="1800" b="0" i="1" smtClean="0">
                                    <a:solidFill>
                                      <a:schemeClr val="tx1"/>
                                    </a:solidFill>
                                    <a:latin typeface="Cambria Math" panose="02040503050406030204" pitchFamily="18" charset="0"/>
                                  </a:rPr>
                                  <m:t>(</m:t>
                                </m:r>
                                <m:rad>
                                  <m:radPr>
                                    <m:degHide m:val="on"/>
                                    <m:ctrlPr>
                                      <a:rPr lang="en-US" sz="1800" b="0" i="1" smtClean="0">
                                        <a:solidFill>
                                          <a:schemeClr val="tx1"/>
                                        </a:solidFill>
                                        <a:latin typeface="Cambria Math" panose="02040503050406030204" pitchFamily="18" charset="0"/>
                                      </a:rPr>
                                    </m:ctrlPr>
                                  </m:radPr>
                                  <m:deg/>
                                  <m:e>
                                    <m:r>
                                      <a:rPr lang="en-US" sz="1800" b="0" i="1" smtClean="0">
                                        <a:solidFill>
                                          <a:schemeClr val="tx1"/>
                                        </a:solidFill>
                                        <a:latin typeface="Cambria Math" panose="02040503050406030204" pitchFamily="18" charset="0"/>
                                      </a:rPr>
                                      <m:t>𝑇</m:t>
                                    </m:r>
                                  </m:e>
                                </m:rad>
                                <m:r>
                                  <a:rPr lang="en-US" sz="1800" b="0" i="1" smtClean="0">
                                    <a:solidFill>
                                      <a:schemeClr val="tx1"/>
                                    </a:solidFill>
                                    <a:latin typeface="Cambria Math" panose="02040503050406030204" pitchFamily="18" charset="0"/>
                                  </a:rPr>
                                  <m:t>)</m:t>
                                </m:r>
                              </m:oMath>
                            </m:oMathPara>
                          </a14:m>
                          <a:endParaRPr lang="en-US" sz="18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endParaRPr>
                        </a:p>
                        <a:p>
                          <a:pPr algn="ctr"/>
                          <a:r>
                            <a:rPr lang="en-US" sz="1800" dirty="0">
                              <a:solidFill>
                                <a:schemeClr val="tx1"/>
                              </a:solidFill>
                            </a:rPr>
                            <a:t>Wang</a:t>
                          </a:r>
                          <a:r>
                            <a:rPr lang="en-US" sz="1800" baseline="0" dirty="0">
                              <a:solidFill>
                                <a:schemeClr val="tx1"/>
                              </a:solidFill>
                            </a:rPr>
                            <a:t> et al., (</a:t>
                          </a:r>
                          <a:r>
                            <a:rPr lang="en-US" sz="1800" baseline="0" dirty="0" err="1">
                              <a:solidFill>
                                <a:schemeClr val="tx1"/>
                              </a:solidFill>
                            </a:rPr>
                            <a:t>NeurIPS</a:t>
                          </a:r>
                          <a:r>
                            <a:rPr lang="en-US" sz="1800" baseline="0" dirty="0">
                              <a:solidFill>
                                <a:schemeClr val="tx1"/>
                              </a:solidFill>
                            </a:rPr>
                            <a:t>, 18)</a:t>
                          </a:r>
                          <a:endParaRPr lang="en-US" sz="1800" dirty="0">
                            <a:solidFill>
                              <a:schemeClr val="tx1"/>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i="1" dirty="0">
                              <a:solidFill>
                                <a:schemeClr val="tx1"/>
                              </a:solidFill>
                            </a:rPr>
                            <a:t> </a:t>
                          </a:r>
                          <a14:m>
                            <m:oMath xmlns:m="http://schemas.openxmlformats.org/officeDocument/2006/math">
                              <m:r>
                                <m:rPr>
                                  <m:sty m:val="p"/>
                                </m:rPr>
                                <a:rPr lang="en-US" sz="1800" b="0" i="0" dirty="0" smtClean="0">
                                  <a:solidFill>
                                    <a:schemeClr val="tx1"/>
                                  </a:solidFill>
                                  <a:latin typeface="Cambria Math" panose="02040503050406030204" pitchFamily="18" charset="0"/>
                                </a:rPr>
                                <m:t>Ω</m:t>
                              </m:r>
                              <m:r>
                                <a:rPr lang="en-US" sz="1800" b="0" i="1" smtClean="0">
                                  <a:solidFill>
                                    <a:schemeClr val="tx1"/>
                                  </a:solidFill>
                                  <a:latin typeface="Cambria Math" panose="02040503050406030204" pitchFamily="18" charset="0"/>
                                </a:rPr>
                                <m:t>(</m:t>
                              </m:r>
                              <m:rad>
                                <m:radPr>
                                  <m:degHide m:val="on"/>
                                  <m:ctrlPr>
                                    <a:rPr lang="en-US" sz="1800" b="0" i="1" smtClean="0">
                                      <a:solidFill>
                                        <a:schemeClr val="tx1"/>
                                      </a:solidFill>
                                      <a:latin typeface="Cambria Math" panose="02040503050406030204" pitchFamily="18" charset="0"/>
                                    </a:rPr>
                                  </m:ctrlPr>
                                </m:radPr>
                                <m:deg/>
                                <m:e>
                                  <m:r>
                                    <a:rPr lang="en-US" sz="1800" b="0" i="1" smtClean="0">
                                      <a:solidFill>
                                        <a:schemeClr val="tx1"/>
                                      </a:solidFill>
                                      <a:latin typeface="Cambria Math" panose="02040503050406030204" pitchFamily="18" charset="0"/>
                                    </a:rPr>
                                    <m:t>𝑇</m:t>
                                  </m:r>
                                </m:e>
                              </m:rad>
                              <m:r>
                                <a:rPr lang="en-US" sz="1800" b="0" i="1" smtClean="0">
                                  <a:solidFill>
                                    <a:schemeClr val="tx1"/>
                                  </a:solidFill>
                                  <a:latin typeface="Cambria Math" panose="02040503050406030204" pitchFamily="18" charset="0"/>
                                </a:rPr>
                                <m:t>)</m:t>
                              </m:r>
                            </m:oMath>
                          </a14:m>
                          <a:endParaRPr lang="en-US" sz="18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Wang</a:t>
                          </a:r>
                          <a:r>
                            <a:rPr lang="en-US" sz="1800" baseline="0" dirty="0">
                              <a:solidFill>
                                <a:schemeClr val="tx1"/>
                              </a:solidFill>
                            </a:rPr>
                            <a:t> et al., (</a:t>
                          </a:r>
                          <a:r>
                            <a:rPr lang="en-US" sz="1800" baseline="0" dirty="0" err="1">
                              <a:solidFill>
                                <a:schemeClr val="tx1"/>
                              </a:solidFill>
                            </a:rPr>
                            <a:t>NeurIPS</a:t>
                          </a:r>
                          <a:r>
                            <a:rPr lang="en-US" sz="1800" baseline="0" dirty="0">
                              <a:solidFill>
                                <a:schemeClr val="tx1"/>
                              </a:solidFill>
                            </a:rPr>
                            <a:t>, 18)</a:t>
                          </a:r>
                          <a:endParaRPr lang="en-US" sz="1800" i="1" dirty="0">
                            <a:solidFill>
                              <a:schemeClr val="tx1"/>
                            </a:solidFill>
                          </a:endParaRPr>
                        </a:p>
                      </a:txBody>
                      <a:tcPr/>
                    </a:tc>
                    <a:extLst>
                      <a:ext uri="{0D108BD9-81ED-4DB2-BD59-A6C34878D82A}">
                        <a16:rowId xmlns:a16="http://schemas.microsoft.com/office/drawing/2014/main" val="2231559879"/>
                      </a:ext>
                    </a:extLst>
                  </a:tr>
                  <a:tr h="370840">
                    <a:tc>
                      <a:txBody>
                        <a:bodyPr/>
                        <a:lstStyle/>
                        <a:p>
                          <a:pPr algn="ctr"/>
                          <a:r>
                            <a:rPr lang="en-US" dirty="0"/>
                            <a:t> NO</a:t>
                          </a:r>
                        </a:p>
                      </a:txBody>
                      <a:tcPr/>
                    </a:tc>
                    <a:tc>
                      <a:txBody>
                        <a:bodyPr/>
                        <a:lstStyle/>
                        <a:p>
                          <a:pPr algn="ctr"/>
                          <a:r>
                            <a:rPr lang="en-US" dirty="0">
                              <a:solidFill>
                                <a:srgbClr val="FF0000"/>
                              </a:solidFill>
                            </a:rPr>
                            <a:t>YES</a:t>
                          </a: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800" b="0" i="1" smtClean="0">
                                    <a:solidFill>
                                      <a:srgbClr val="FF0000"/>
                                    </a:solidFill>
                                    <a:latin typeface="Cambria Math" panose="02040503050406030204" pitchFamily="18" charset="0"/>
                                  </a:rPr>
                                  <m:t>(</m:t>
                                </m:r>
                                <m:d>
                                  <m:dPr>
                                    <m:begChr m:val="|"/>
                                    <m:endChr m:val="|"/>
                                    <m:ctrlPr>
                                      <a:rPr lang="en-US" sz="1800" b="0" i="1" smtClean="0">
                                        <a:solidFill>
                                          <a:srgbClr val="FF0000"/>
                                        </a:solidFill>
                                        <a:latin typeface="Cambria Math" panose="02040503050406030204" pitchFamily="18" charset="0"/>
                                      </a:rPr>
                                    </m:ctrlPr>
                                  </m:dPr>
                                  <m:e>
                                    <m:r>
                                      <a:rPr lang="en-US" sz="1800" b="0" i="1" smtClean="0">
                                        <a:solidFill>
                                          <a:srgbClr val="FF0000"/>
                                        </a:solidFill>
                                        <a:latin typeface="Cambria Math" panose="02040503050406030204" pitchFamily="18" charset="0"/>
                                      </a:rPr>
                                      <m:t>𝑆</m:t>
                                    </m:r>
                                  </m:e>
                                </m:d>
                                <m:r>
                                  <a:rPr lang="en-US" sz="1800" b="0" i="1" smtClean="0">
                                    <a:solidFill>
                                      <a:srgbClr val="FF0000"/>
                                    </a:solidFill>
                                    <a:latin typeface="Cambria Math" panose="02040503050406030204" pitchFamily="18" charset="0"/>
                                  </a:rPr>
                                  <m:t>≤</m:t>
                                </m:r>
                                <m:r>
                                  <a:rPr lang="en-US" sz="1800" b="0" i="1" smtClean="0">
                                    <a:solidFill>
                                      <a:srgbClr val="FF0000"/>
                                    </a:solidFill>
                                    <a:latin typeface="Cambria Math" panose="02040503050406030204" pitchFamily="18" charset="0"/>
                                  </a:rPr>
                                  <m:t>𝐾</m:t>
                                </m:r>
                                <m:r>
                                  <a:rPr lang="en-US" sz="1800" b="0" i="1" smtClean="0">
                                    <a:solidFill>
                                      <a:srgbClr val="FF0000"/>
                                    </a:solidFill>
                                    <a:latin typeface="Cambria Math" panose="02040503050406030204" pitchFamily="18" charset="0"/>
                                  </a:rPr>
                                  <m:t>)</m:t>
                                </m:r>
                              </m:oMath>
                            </m:oMathPara>
                          </a14:m>
                          <a:endParaRPr lang="en-US" sz="1800" dirty="0">
                            <a:solidFill>
                              <a:srgbClr val="FF0000"/>
                            </a:solidFill>
                          </a:endParaRPr>
                        </a:p>
                        <a:p>
                          <a:pPr algn="ctr"/>
                          <a:endParaRPr lang="en-US" dirty="0">
                            <a:solidFill>
                              <a:srgbClr val="FF0000"/>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acc>
                                <m:accPr>
                                  <m:chr m:val="̃"/>
                                  <m:ctrlPr>
                                    <a:rPr lang="en-US" sz="1800" b="0" i="1" kern="1200" smtClean="0">
                                      <a:solidFill>
                                        <a:schemeClr val="tx1"/>
                                      </a:solidFill>
                                      <a:latin typeface="Cambria Math" panose="02040503050406030204" pitchFamily="18" charset="0"/>
                                      <a:ea typeface="+mn-ea"/>
                                      <a:cs typeface="+mn-cs"/>
                                    </a:rPr>
                                  </m:ctrlPr>
                                </m:accPr>
                                <m:e>
                                  <m:r>
                                    <a:rPr lang="en-US" sz="1800" b="0" i="1" kern="1200" smtClean="0">
                                      <a:solidFill>
                                        <a:schemeClr val="tx1"/>
                                      </a:solidFill>
                                      <a:latin typeface="Cambria Math" panose="02040503050406030204" pitchFamily="18" charset="0"/>
                                      <a:ea typeface="+mn-ea"/>
                                      <a:cs typeface="+mn-cs"/>
                                    </a:rPr>
                                    <m:t>𝑂</m:t>
                                  </m:r>
                                </m:e>
                              </m:acc>
                              <m:r>
                                <a:rPr lang="en-US" sz="1800" b="0" i="1" kern="1200" smtClean="0">
                                  <a:solidFill>
                                    <a:schemeClr val="tx1"/>
                                  </a:solidFill>
                                  <a:latin typeface="Cambria Math" panose="02040503050406030204" pitchFamily="18" charset="0"/>
                                  <a:ea typeface="+mn-ea"/>
                                  <a:cs typeface="+mn-cs"/>
                                </a:rPr>
                                <m:t>(</m:t>
                              </m:r>
                              <m:rad>
                                <m:radPr>
                                  <m:degHide m:val="on"/>
                                  <m:ctrlPr>
                                    <a:rPr lang="en-US" sz="1800" b="0" i="1" kern="1200" smtClean="0">
                                      <a:solidFill>
                                        <a:schemeClr val="tx1"/>
                                      </a:solidFill>
                                      <a:latin typeface="Cambria Math" panose="02040503050406030204" pitchFamily="18" charset="0"/>
                                      <a:ea typeface="+mn-ea"/>
                                      <a:cs typeface="+mn-cs"/>
                                    </a:rPr>
                                  </m:ctrlPr>
                                </m:radPr>
                                <m:deg/>
                                <m:e>
                                  <m:r>
                                    <a:rPr lang="en-US" sz="1800" b="0" i="1" kern="1200" smtClean="0">
                                      <a:solidFill>
                                        <a:schemeClr val="tx1"/>
                                      </a:solidFill>
                                      <a:latin typeface="Cambria Math" panose="02040503050406030204" pitchFamily="18" charset="0"/>
                                      <a:ea typeface="+mn-ea"/>
                                      <a:cs typeface="+mn-cs"/>
                                    </a:rPr>
                                    <m:t>𝑁𝑇</m:t>
                                  </m:r>
                                </m:e>
                              </m:rad>
                            </m:oMath>
                          </a14:m>
                          <a:r>
                            <a:rPr lang="en-US" sz="1800" kern="1200" dirty="0">
                              <a:solidFill>
                                <a:schemeClr val="tx1"/>
                              </a:solidFill>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kern="1200" dirty="0">
                            <a:solidFill>
                              <a:schemeClr val="tx1"/>
                            </a:solidFill>
                            <a:latin typeface="+mn-lt"/>
                            <a:ea typeface="+mn-ea"/>
                            <a:cs typeface="+mn-cs"/>
                          </a:endParaRPr>
                        </a:p>
                        <a:p>
                          <a:r>
                            <a:rPr lang="en-US" sz="1800" dirty="0">
                              <a:solidFill>
                                <a:schemeClr val="tx1"/>
                              </a:solidFill>
                            </a:rPr>
                            <a:t>Agrawal et al., (COLT, 17)</a:t>
                          </a:r>
                        </a:p>
                        <a:p>
                          <a:r>
                            <a:rPr lang="en-US" sz="1800" dirty="0">
                              <a:solidFill>
                                <a:schemeClr val="tx1"/>
                              </a:solidFill>
                            </a:rPr>
                            <a:t>Agrawal et al., (OR, 19)</a:t>
                          </a:r>
                          <a:endParaRPr lang="en-US" sz="1800" kern="1200" dirty="0">
                            <a:solidFill>
                              <a:schemeClr val="tx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m:rPr>
                                  <m:sty m:val="p"/>
                                </m:rPr>
                                <a:rPr lang="en-US" sz="1800" b="0" i="0" kern="1200" smtClean="0">
                                  <a:solidFill>
                                    <a:schemeClr val="tx1"/>
                                  </a:solidFill>
                                  <a:latin typeface="Cambria Math" panose="02040503050406030204" pitchFamily="18" charset="0"/>
                                  <a:ea typeface="+mn-ea"/>
                                  <a:cs typeface="+mn-cs"/>
                                </a:rPr>
                                <m:t>Ω</m:t>
                              </m:r>
                              <m:r>
                                <a:rPr lang="en-US" sz="1800" b="0" i="1" kern="1200" smtClean="0">
                                  <a:solidFill>
                                    <a:schemeClr val="tx1"/>
                                  </a:solidFill>
                                  <a:latin typeface="Cambria Math" panose="02040503050406030204" pitchFamily="18" charset="0"/>
                                  <a:ea typeface="+mn-ea"/>
                                  <a:cs typeface="+mn-cs"/>
                                </a:rPr>
                                <m:t>(</m:t>
                              </m:r>
                              <m:rad>
                                <m:radPr>
                                  <m:degHide m:val="on"/>
                                  <m:ctrlPr>
                                    <a:rPr lang="en-US" sz="1800" b="0" i="1" kern="1200" smtClean="0">
                                      <a:solidFill>
                                        <a:schemeClr val="tx1"/>
                                      </a:solidFill>
                                      <a:latin typeface="Cambria Math" panose="02040503050406030204" pitchFamily="18" charset="0"/>
                                      <a:ea typeface="+mn-ea"/>
                                      <a:cs typeface="+mn-cs"/>
                                    </a:rPr>
                                  </m:ctrlPr>
                                </m:radPr>
                                <m:deg/>
                                <m:e>
                                  <m:r>
                                    <a:rPr lang="en-US" sz="1800" b="0" i="1" kern="1200" smtClean="0">
                                      <a:solidFill>
                                        <a:schemeClr val="tx1"/>
                                      </a:solidFill>
                                      <a:latin typeface="Cambria Math" panose="02040503050406030204" pitchFamily="18" charset="0"/>
                                      <a:ea typeface="+mn-ea"/>
                                      <a:cs typeface="+mn-cs"/>
                                    </a:rPr>
                                    <m:t>𝑁𝑇</m:t>
                                  </m:r>
                                </m:e>
                              </m:rad>
                            </m:oMath>
                          </a14:m>
                          <a:r>
                            <a:rPr lang="en-US" sz="1800" kern="1200" dirty="0">
                              <a:solidFill>
                                <a:schemeClr val="tx1"/>
                              </a:solidFill>
                              <a:latin typeface="+mn-lt"/>
                              <a:ea typeface="+mn-ea"/>
                              <a:cs typeface="+mn-cs"/>
                            </a:rPr>
                            <a:t>)</a:t>
                          </a:r>
                        </a:p>
                        <a:p>
                          <a:pPr lvl="1"/>
                          <a:endParaRPr lang="nb-NO" sz="1800" kern="1200" dirty="0">
                            <a:solidFill>
                              <a:schemeClr val="tx1"/>
                            </a:solidFill>
                            <a:latin typeface="+mn-lt"/>
                            <a:ea typeface="+mn-ea"/>
                            <a:cs typeface="+mn-cs"/>
                          </a:endParaRPr>
                        </a:p>
                        <a:p>
                          <a:pPr lvl="1"/>
                          <a:r>
                            <a:rPr lang="en-US" sz="1800" dirty="0"/>
                            <a:t>Chen &amp; Wang (ORL, 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i="1" kern="1200" dirty="0">
                            <a:solidFill>
                              <a:schemeClr val="tx1"/>
                            </a:solidFill>
                            <a:latin typeface="+mn-lt"/>
                            <a:ea typeface="+mn-ea"/>
                            <a:cs typeface="+mn-cs"/>
                          </a:endParaRPr>
                        </a:p>
                      </a:txBody>
                      <a:tcPr/>
                    </a:tc>
                    <a:extLst>
                      <a:ext uri="{0D108BD9-81ED-4DB2-BD59-A6C34878D82A}">
                        <a16:rowId xmlns:a16="http://schemas.microsoft.com/office/drawing/2014/main" val="726580855"/>
                      </a:ext>
                    </a:extLst>
                  </a:tr>
                  <a:tr h="370840">
                    <a:tc>
                      <a:txBody>
                        <a:bodyPr/>
                        <a:lstStyle/>
                        <a:p>
                          <a:pPr algn="ctr"/>
                          <a:r>
                            <a:rPr lang="en-US" dirty="0">
                              <a:solidFill>
                                <a:srgbClr val="FF0000"/>
                              </a:solidFill>
                            </a:rPr>
                            <a:t>YES</a:t>
                          </a:r>
                        </a:p>
                        <a:p>
                          <a:pPr algn="ct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𝜖</m:t>
                                </m:r>
                                <m:r>
                                  <a:rPr lang="en-US" b="0" i="1" smtClean="0">
                                    <a:solidFill>
                                      <a:srgbClr val="FF0000"/>
                                    </a:solidFill>
                                    <a:latin typeface="Cambria Math" panose="02040503050406030204" pitchFamily="18" charset="0"/>
                                  </a:rPr>
                                  <m:t> </m:t>
                                </m:r>
                                <m:r>
                                  <a:rPr lang="en-US" b="0" i="1" smtClean="0">
                                    <a:solidFill>
                                      <a:srgbClr val="FF0000"/>
                                    </a:solidFill>
                                    <a:latin typeface="Cambria Math" panose="02040503050406030204" pitchFamily="18" charset="0"/>
                                  </a:rPr>
                                  <m:t>𝑇</m:t>
                                </m:r>
                                <m:r>
                                  <a:rPr lang="en-US" b="0" i="1" smtClean="0">
                                    <a:solidFill>
                                      <a:srgbClr val="FF0000"/>
                                    </a:solidFill>
                                    <a:latin typeface="Cambria Math" panose="02040503050406030204" pitchFamily="18" charset="0"/>
                                  </a:rPr>
                                  <m:t>)</m:t>
                                </m:r>
                              </m:oMath>
                            </m:oMathPara>
                          </a14:m>
                          <a:endParaRPr lang="en-US" dirty="0">
                            <a:solidFill>
                              <a:srgbClr val="FF0000"/>
                            </a:solidFill>
                          </a:endParaRPr>
                        </a:p>
                      </a:txBody>
                      <a:tcPr/>
                    </a:tc>
                    <a:tc>
                      <a:txBody>
                        <a:bodyPr/>
                        <a:lstStyle/>
                        <a:p>
                          <a:pPr algn="ctr"/>
                          <a:r>
                            <a:rPr lang="en-US" dirty="0">
                              <a:solidFill>
                                <a:srgbClr val="FF0000"/>
                              </a:solidFill>
                            </a:rPr>
                            <a:t>YES</a:t>
                          </a: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800" b="0" i="1" smtClean="0">
                                    <a:solidFill>
                                      <a:srgbClr val="FF0000"/>
                                    </a:solidFill>
                                    <a:latin typeface="Cambria Math" panose="02040503050406030204" pitchFamily="18" charset="0"/>
                                  </a:rPr>
                                  <m:t>(</m:t>
                                </m:r>
                                <m:d>
                                  <m:dPr>
                                    <m:begChr m:val="|"/>
                                    <m:endChr m:val="|"/>
                                    <m:ctrlPr>
                                      <a:rPr lang="en-US" sz="1800" b="0" i="1" smtClean="0">
                                        <a:solidFill>
                                          <a:srgbClr val="FF0000"/>
                                        </a:solidFill>
                                        <a:latin typeface="Cambria Math" panose="02040503050406030204" pitchFamily="18" charset="0"/>
                                      </a:rPr>
                                    </m:ctrlPr>
                                  </m:dPr>
                                  <m:e>
                                    <m:r>
                                      <a:rPr lang="en-US" sz="1800" b="0" i="1" smtClean="0">
                                        <a:solidFill>
                                          <a:srgbClr val="FF0000"/>
                                        </a:solidFill>
                                        <a:latin typeface="Cambria Math" panose="02040503050406030204" pitchFamily="18" charset="0"/>
                                      </a:rPr>
                                      <m:t>𝑆</m:t>
                                    </m:r>
                                  </m:e>
                                </m:d>
                                <m:r>
                                  <a:rPr lang="en-US" sz="1800" b="0" i="1" smtClean="0">
                                    <a:solidFill>
                                      <a:srgbClr val="FF0000"/>
                                    </a:solidFill>
                                    <a:latin typeface="Cambria Math" panose="02040503050406030204" pitchFamily="18" charset="0"/>
                                  </a:rPr>
                                  <m:t>≤</m:t>
                                </m:r>
                                <m:r>
                                  <a:rPr lang="en-US" sz="1800" b="0" i="1" smtClean="0">
                                    <a:solidFill>
                                      <a:srgbClr val="FF0000"/>
                                    </a:solidFill>
                                    <a:latin typeface="Cambria Math" panose="02040503050406030204" pitchFamily="18" charset="0"/>
                                  </a:rPr>
                                  <m:t>𝐾</m:t>
                                </m:r>
                                <m:r>
                                  <a:rPr lang="en-US" sz="1800" b="0" i="1" smtClean="0">
                                    <a:solidFill>
                                      <a:srgbClr val="FF0000"/>
                                    </a:solidFill>
                                    <a:latin typeface="Cambria Math" panose="02040503050406030204" pitchFamily="18" charset="0"/>
                                  </a:rPr>
                                  <m:t>)</m:t>
                                </m:r>
                              </m:oMath>
                            </m:oMathPara>
                          </a14:m>
                          <a:endParaRPr lang="en-US" sz="1800" dirty="0">
                            <a:solidFill>
                              <a:srgbClr val="FF0000"/>
                            </a:solidFill>
                          </a:endParaRPr>
                        </a:p>
                        <a:p>
                          <a:pPr algn="ctr"/>
                          <a:endParaRPr lang="en-US" dirty="0">
                            <a:solidFill>
                              <a:srgbClr val="FF0000"/>
                            </a:solidFill>
                          </a:endParaRPr>
                        </a:p>
                      </a:txBody>
                      <a:tcPr/>
                    </a:tc>
                    <a:tc>
                      <a:txBody>
                        <a:bodyPr/>
                        <a:lstStyle/>
                        <a:p>
                          <a:pPr/>
                          <a14:m>
                            <m:oMathPara xmlns:m="http://schemas.openxmlformats.org/officeDocument/2006/math">
                              <m:oMathParaPr>
                                <m:jc m:val="centerGroup"/>
                              </m:oMathParaPr>
                              <m:oMath xmlns:m="http://schemas.openxmlformats.org/officeDocument/2006/math">
                                <m:acc>
                                  <m:accPr>
                                    <m:chr m:val="̃"/>
                                    <m:ctrlPr>
                                      <a:rPr lang="en-US" sz="1800" b="0" i="1" kern="1200" smtClean="0">
                                        <a:solidFill>
                                          <a:srgbClr val="FF0000"/>
                                        </a:solidFill>
                                        <a:latin typeface="Cambria Math" panose="02040503050406030204" pitchFamily="18" charset="0"/>
                                        <a:ea typeface="+mn-ea"/>
                                        <a:cs typeface="+mn-cs"/>
                                      </a:rPr>
                                    </m:ctrlPr>
                                  </m:accPr>
                                  <m:e>
                                    <m:r>
                                      <a:rPr lang="en-US" sz="1800" b="0" i="1" kern="1200" smtClean="0">
                                        <a:solidFill>
                                          <a:srgbClr val="FF0000"/>
                                        </a:solidFill>
                                        <a:latin typeface="Cambria Math" panose="02040503050406030204" pitchFamily="18" charset="0"/>
                                        <a:ea typeface="+mn-ea"/>
                                        <a:cs typeface="+mn-cs"/>
                                      </a:rPr>
                                      <m:t>𝑂</m:t>
                                    </m:r>
                                  </m:e>
                                </m:acc>
                                <m:r>
                                  <a:rPr lang="en-US" sz="1800" b="0" i="1" kern="1200" smtClean="0">
                                    <a:solidFill>
                                      <a:srgbClr val="FF0000"/>
                                    </a:solidFill>
                                    <a:latin typeface="Cambria Math" panose="02040503050406030204" pitchFamily="18" charset="0"/>
                                    <a:ea typeface="+mn-ea"/>
                                    <a:cs typeface="+mn-cs"/>
                                  </a:rPr>
                                  <m:t>(</m:t>
                                </m:r>
                                <m:r>
                                  <a:rPr lang="en-US" sz="1800" b="0" i="1" kern="1200" smtClean="0">
                                    <a:solidFill>
                                      <a:srgbClr val="FF0000"/>
                                    </a:solidFill>
                                    <a:latin typeface="Cambria Math" panose="02040503050406030204" pitchFamily="18" charset="0"/>
                                    <a:ea typeface="+mn-ea"/>
                                    <a:cs typeface="+mn-cs"/>
                                  </a:rPr>
                                  <m:t>𝜖</m:t>
                                </m:r>
                                <m:sSup>
                                  <m:sSupPr>
                                    <m:ctrlPr>
                                      <a:rPr lang="en-US" sz="1800" b="0" i="1" kern="1200" smtClean="0">
                                        <a:solidFill>
                                          <a:srgbClr val="FF0000"/>
                                        </a:solidFill>
                                        <a:latin typeface="Cambria Math" panose="02040503050406030204" pitchFamily="18" charset="0"/>
                                        <a:ea typeface="+mn-ea"/>
                                        <a:cs typeface="+mn-cs"/>
                                      </a:rPr>
                                    </m:ctrlPr>
                                  </m:sSupPr>
                                  <m:e>
                                    <m:r>
                                      <a:rPr lang="en-US" sz="1800" b="0" i="1" kern="1200" smtClean="0">
                                        <a:solidFill>
                                          <a:srgbClr val="FF0000"/>
                                        </a:solidFill>
                                        <a:latin typeface="Cambria Math" panose="02040503050406030204" pitchFamily="18" charset="0"/>
                                        <a:ea typeface="+mn-ea"/>
                                        <a:cs typeface="+mn-cs"/>
                                      </a:rPr>
                                      <m:t>𝐾</m:t>
                                    </m:r>
                                  </m:e>
                                  <m:sup>
                                    <m:r>
                                      <a:rPr lang="en-US" sz="1800" b="0" i="1" kern="1200" smtClean="0">
                                        <a:solidFill>
                                          <a:srgbClr val="FF0000"/>
                                        </a:solidFill>
                                        <a:latin typeface="Cambria Math" panose="02040503050406030204" pitchFamily="18" charset="0"/>
                                        <a:ea typeface="+mn-ea"/>
                                        <a:cs typeface="+mn-cs"/>
                                      </a:rPr>
                                      <m:t>2</m:t>
                                    </m:r>
                                  </m:sup>
                                </m:sSup>
                                <m:r>
                                  <a:rPr lang="en-US" sz="1800" b="0" i="1" kern="1200" smtClean="0">
                                    <a:solidFill>
                                      <a:srgbClr val="FF0000"/>
                                    </a:solidFill>
                                    <a:latin typeface="Cambria Math" panose="02040503050406030204" pitchFamily="18" charset="0"/>
                                    <a:ea typeface="+mn-ea"/>
                                    <a:cs typeface="+mn-cs"/>
                                  </a:rPr>
                                  <m:t>𝑇</m:t>
                                </m:r>
                                <m:r>
                                  <a:rPr lang="en-US" sz="1800" b="0" i="1" kern="1200" smtClean="0">
                                    <a:solidFill>
                                      <a:srgbClr val="FF0000"/>
                                    </a:solidFill>
                                    <a:latin typeface="Cambria Math" panose="02040503050406030204" pitchFamily="18" charset="0"/>
                                    <a:ea typeface="+mn-ea"/>
                                    <a:cs typeface="+mn-cs"/>
                                  </a:rPr>
                                  <m:t>+</m:t>
                                </m:r>
                                <m:rad>
                                  <m:radPr>
                                    <m:degHide m:val="on"/>
                                    <m:ctrlPr>
                                      <a:rPr lang="en-US" sz="1800" b="0" i="1" kern="1200" smtClean="0">
                                        <a:solidFill>
                                          <a:srgbClr val="FF0000"/>
                                        </a:solidFill>
                                        <a:latin typeface="Cambria Math" panose="02040503050406030204" pitchFamily="18" charset="0"/>
                                        <a:ea typeface="+mn-ea"/>
                                        <a:cs typeface="+mn-cs"/>
                                      </a:rPr>
                                    </m:ctrlPr>
                                  </m:radPr>
                                  <m:deg/>
                                  <m:e>
                                    <m:r>
                                      <a:rPr lang="en-US" sz="1800" b="0" i="1" kern="1200" smtClean="0">
                                        <a:solidFill>
                                          <a:srgbClr val="FF0000"/>
                                        </a:solidFill>
                                        <a:latin typeface="Cambria Math" panose="02040503050406030204" pitchFamily="18" charset="0"/>
                                        <a:ea typeface="+mn-ea"/>
                                        <a:cs typeface="+mn-cs"/>
                                      </a:rPr>
                                      <m:t>𝐾𝑁𝑇</m:t>
                                    </m:r>
                                  </m:e>
                                </m:rad>
                                <m:r>
                                  <a:rPr lang="en-US" sz="1800" b="0" i="1" kern="1200" smtClean="0">
                                    <a:solidFill>
                                      <a:srgbClr val="FF0000"/>
                                    </a:solidFill>
                                    <a:latin typeface="Cambria Math" panose="02040503050406030204" pitchFamily="18" charset="0"/>
                                    <a:ea typeface="+mn-ea"/>
                                    <a:cs typeface="+mn-cs"/>
                                  </a:rPr>
                                  <m:t>)</m:t>
                                </m:r>
                              </m:oMath>
                            </m:oMathPara>
                          </a14:m>
                          <a:endParaRPr lang="en-US" sz="1800" kern="1200" dirty="0">
                            <a:solidFill>
                              <a:srgbClr val="FF0000"/>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US" sz="1800" b="0" i="0" kern="1200" smtClean="0">
                                    <a:solidFill>
                                      <a:srgbClr val="FF0000"/>
                                    </a:solidFill>
                                    <a:latin typeface="Cambria Math" panose="02040503050406030204" pitchFamily="18" charset="0"/>
                                    <a:ea typeface="+mn-ea"/>
                                    <a:cs typeface="+mn-cs"/>
                                  </a:rPr>
                                  <m:t>Ω</m:t>
                                </m:r>
                                <m:r>
                                  <a:rPr lang="en-US" sz="1800" b="0" i="1" kern="1200" smtClean="0">
                                    <a:solidFill>
                                      <a:srgbClr val="FF0000"/>
                                    </a:solidFill>
                                    <a:latin typeface="Cambria Math" panose="02040503050406030204" pitchFamily="18" charset="0"/>
                                    <a:ea typeface="+mn-ea"/>
                                    <a:cs typeface="+mn-cs"/>
                                  </a:rPr>
                                  <m:t>(</m:t>
                                </m:r>
                                <m:r>
                                  <a:rPr lang="en-US" sz="1800" b="0" i="1" kern="1200" smtClean="0">
                                    <a:solidFill>
                                      <a:srgbClr val="FF0000"/>
                                    </a:solidFill>
                                    <a:latin typeface="Cambria Math" panose="02040503050406030204" pitchFamily="18" charset="0"/>
                                    <a:ea typeface="+mn-ea"/>
                                    <a:cs typeface="+mn-cs"/>
                                  </a:rPr>
                                  <m:t>𝜖</m:t>
                                </m:r>
                                <m:r>
                                  <a:rPr lang="en-US" sz="1800" b="0" i="1" kern="1200" smtClean="0">
                                    <a:solidFill>
                                      <a:srgbClr val="FF0000"/>
                                    </a:solidFill>
                                    <a:latin typeface="Cambria Math" panose="02040503050406030204" pitchFamily="18" charset="0"/>
                                    <a:ea typeface="+mn-ea"/>
                                    <a:cs typeface="+mn-cs"/>
                                  </a:rPr>
                                  <m:t>𝑇</m:t>
                                </m:r>
                                <m:r>
                                  <a:rPr lang="en-US" sz="1800" b="0" i="1" kern="1200" smtClean="0">
                                    <a:solidFill>
                                      <a:srgbClr val="FF0000"/>
                                    </a:solidFill>
                                    <a:latin typeface="Cambria Math" panose="02040503050406030204" pitchFamily="18" charset="0"/>
                                    <a:ea typeface="+mn-ea"/>
                                    <a:cs typeface="+mn-cs"/>
                                  </a:rPr>
                                  <m:t>+</m:t>
                                </m:r>
                                <m:rad>
                                  <m:radPr>
                                    <m:degHide m:val="on"/>
                                    <m:ctrlPr>
                                      <a:rPr lang="en-US" sz="1800" b="0" i="1" kern="1200" smtClean="0">
                                        <a:solidFill>
                                          <a:srgbClr val="FF0000"/>
                                        </a:solidFill>
                                        <a:latin typeface="Cambria Math" panose="02040503050406030204" pitchFamily="18" charset="0"/>
                                        <a:ea typeface="+mn-ea"/>
                                        <a:cs typeface="+mn-cs"/>
                                      </a:rPr>
                                    </m:ctrlPr>
                                  </m:radPr>
                                  <m:deg/>
                                  <m:e>
                                    <m:r>
                                      <a:rPr lang="en-US" sz="1800" b="0" i="1" kern="1200" smtClean="0">
                                        <a:solidFill>
                                          <a:srgbClr val="FF0000"/>
                                        </a:solidFill>
                                        <a:latin typeface="Cambria Math" panose="02040503050406030204" pitchFamily="18" charset="0"/>
                                        <a:ea typeface="+mn-ea"/>
                                        <a:cs typeface="+mn-cs"/>
                                      </a:rPr>
                                      <m:t>𝑁𝑇</m:t>
                                    </m:r>
                                  </m:e>
                                </m:rad>
                                <m:r>
                                  <a:rPr lang="en-US" sz="1800" b="0" i="1" kern="1200" smtClean="0">
                                    <a:solidFill>
                                      <a:srgbClr val="FF0000"/>
                                    </a:solidFill>
                                    <a:latin typeface="Cambria Math" panose="02040503050406030204" pitchFamily="18" charset="0"/>
                                    <a:ea typeface="+mn-ea"/>
                                    <a:cs typeface="+mn-cs"/>
                                  </a:rPr>
                                  <m:t>)</m:t>
                                </m:r>
                              </m:oMath>
                            </m:oMathPara>
                          </a14:m>
                          <a:endParaRPr lang="en-US" sz="1800" kern="1200" dirty="0">
                            <a:solidFill>
                              <a:srgbClr val="FF000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i="1" kern="1200" dirty="0">
                            <a:solidFill>
                              <a:srgbClr val="FF0000"/>
                            </a:solidFill>
                            <a:latin typeface="+mn-lt"/>
                            <a:ea typeface="+mn-ea"/>
                            <a:cs typeface="+mn-cs"/>
                          </a:endParaRPr>
                        </a:p>
                      </a:txBody>
                      <a:tcPr/>
                    </a:tc>
                    <a:extLst>
                      <a:ext uri="{0D108BD9-81ED-4DB2-BD59-A6C34878D82A}">
                        <a16:rowId xmlns:a16="http://schemas.microsoft.com/office/drawing/2014/main" val="3642021391"/>
                      </a:ext>
                    </a:extLst>
                  </a:tr>
                </a:tbl>
              </a:graphicData>
            </a:graphic>
          </p:graphicFrame>
        </mc:Choice>
        <mc:Fallback>
          <p:graphicFrame>
            <p:nvGraphicFramePr>
              <p:cNvPr id="5" name="Table 4"/>
              <p:cNvGraphicFramePr>
                <a:graphicFrameLocks noGrp="1"/>
              </p:cNvGraphicFramePr>
              <p:nvPr>
                <p:extLst>
                  <p:ext uri="{D42A27DB-BD31-4B8C-83A1-F6EECF244321}">
                    <p14:modId xmlns:p14="http://schemas.microsoft.com/office/powerpoint/2010/main" val="2071668394"/>
                  </p:ext>
                </p:extLst>
              </p:nvPr>
            </p:nvGraphicFramePr>
            <p:xfrm>
              <a:off x="215009" y="1988840"/>
              <a:ext cx="8928991" cy="3444685"/>
            </p:xfrm>
            <a:graphic>
              <a:graphicData uri="http://schemas.openxmlformats.org/drawingml/2006/table">
                <a:tbl>
                  <a:tblPr firstRow="1" bandRow="1">
                    <a:tableStyleId>{5C22544A-7EE6-4342-B048-85BDC9FD1C3A}</a:tableStyleId>
                  </a:tblPr>
                  <a:tblGrid>
                    <a:gridCol w="1188639">
                      <a:extLst>
                        <a:ext uri="{9D8B030D-6E8A-4147-A177-3AD203B41FA5}">
                          <a16:colId xmlns:a16="http://schemas.microsoft.com/office/drawing/2014/main" val="1750989334"/>
                        </a:ext>
                      </a:extLst>
                    </a:gridCol>
                    <a:gridCol w="1656184">
                      <a:extLst>
                        <a:ext uri="{9D8B030D-6E8A-4147-A177-3AD203B41FA5}">
                          <a16:colId xmlns:a16="http://schemas.microsoft.com/office/drawing/2014/main" val="3479258640"/>
                        </a:ext>
                      </a:extLst>
                    </a:gridCol>
                    <a:gridCol w="2952328">
                      <a:extLst>
                        <a:ext uri="{9D8B030D-6E8A-4147-A177-3AD203B41FA5}">
                          <a16:colId xmlns:a16="http://schemas.microsoft.com/office/drawing/2014/main" val="493202787"/>
                        </a:ext>
                      </a:extLst>
                    </a:gridCol>
                    <a:gridCol w="3131840">
                      <a:extLst>
                        <a:ext uri="{9D8B030D-6E8A-4147-A177-3AD203B41FA5}">
                          <a16:colId xmlns:a16="http://schemas.microsoft.com/office/drawing/2014/main" val="306679618"/>
                        </a:ext>
                      </a:extLst>
                    </a:gridCol>
                  </a:tblGrid>
                  <a:tr h="370840">
                    <a:tc>
                      <a:txBody>
                        <a:bodyPr/>
                        <a:lstStyle/>
                        <a:p>
                          <a:pPr algn="ctr"/>
                          <a:r>
                            <a:rPr lang="en-US" dirty="0"/>
                            <a:t>Outliers?</a:t>
                          </a:r>
                        </a:p>
                      </a:txBody>
                      <a:tcPr/>
                    </a:tc>
                    <a:tc>
                      <a:txBody>
                        <a:bodyPr/>
                        <a:lstStyle/>
                        <a:p>
                          <a:pPr algn="ctr"/>
                          <a:r>
                            <a:rPr lang="en-US" dirty="0"/>
                            <a:t>Capacitated</a:t>
                          </a:r>
                          <a:r>
                            <a:rPr lang="en-US" baseline="0" dirty="0"/>
                            <a:t>?</a:t>
                          </a:r>
                          <a:endParaRPr lang="en-US" dirty="0"/>
                        </a:p>
                      </a:txBody>
                      <a:tcPr/>
                    </a:tc>
                    <a:tc>
                      <a:txBody>
                        <a:bodyPr/>
                        <a:lstStyle/>
                        <a:p>
                          <a:pPr algn="ctr"/>
                          <a:r>
                            <a:rPr lang="en-US" dirty="0"/>
                            <a:t>Upper bound </a:t>
                          </a:r>
                        </a:p>
                      </a:txBody>
                      <a:tcPr anchor="ctr"/>
                    </a:tc>
                    <a:tc>
                      <a:txBody>
                        <a:bodyPr/>
                        <a:lstStyle/>
                        <a:p>
                          <a:pPr algn="ctr"/>
                          <a:r>
                            <a:rPr lang="en-US" dirty="0"/>
                            <a:t>Lower</a:t>
                          </a:r>
                          <a:r>
                            <a:rPr lang="en-US" baseline="0" dirty="0"/>
                            <a:t> Bound</a:t>
                          </a:r>
                          <a:endParaRPr lang="en-US" dirty="0"/>
                        </a:p>
                      </a:txBody>
                      <a:tcPr/>
                    </a:tc>
                    <a:extLst>
                      <a:ext uri="{0D108BD9-81ED-4DB2-BD59-A6C34878D82A}">
                        <a16:rowId xmlns:a16="http://schemas.microsoft.com/office/drawing/2014/main" val="203741368"/>
                      </a:ext>
                    </a:extLst>
                  </a:tr>
                  <a:tr h="944880">
                    <a:tc>
                      <a:txBody>
                        <a:bodyPr/>
                        <a:lstStyle/>
                        <a:p>
                          <a:pPr algn="ctr"/>
                          <a:r>
                            <a:rPr lang="en-US" sz="1800" dirty="0">
                              <a:solidFill>
                                <a:schemeClr val="tx1"/>
                              </a:solidFill>
                            </a:rPr>
                            <a:t>NO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dirty="0"/>
                            <a:t>NO</a:t>
                          </a:r>
                          <a:endParaRPr lang="en-US" sz="1800" dirty="0"/>
                        </a:p>
                      </a:txBody>
                      <a:tcPr/>
                    </a:tc>
                    <a:tc>
                      <a:txBody>
                        <a:bodyPr/>
                        <a:lstStyle/>
                        <a:p>
                          <a:endParaRPr lang="en-US"/>
                        </a:p>
                      </a:txBody>
                      <a:tcPr>
                        <a:blipFill>
                          <a:blip r:embed="rId3"/>
                          <a:stretch>
                            <a:fillRect l="-96137" t="-41333" r="-107296" b="-226667"/>
                          </a:stretch>
                        </a:blipFill>
                      </a:tcPr>
                    </a:tc>
                    <a:tc>
                      <a:txBody>
                        <a:bodyPr/>
                        <a:lstStyle/>
                        <a:p>
                          <a:endParaRPr lang="en-US"/>
                        </a:p>
                      </a:txBody>
                      <a:tcPr>
                        <a:blipFill>
                          <a:blip r:embed="rId3"/>
                          <a:stretch>
                            <a:fillRect l="-185020" t="-41333" r="-1215" b="-226667"/>
                          </a:stretch>
                        </a:blipFill>
                      </a:tcPr>
                    </a:tc>
                    <a:extLst>
                      <a:ext uri="{0D108BD9-81ED-4DB2-BD59-A6C34878D82A}">
                        <a16:rowId xmlns:a16="http://schemas.microsoft.com/office/drawing/2014/main" val="2231559879"/>
                      </a:ext>
                    </a:extLst>
                  </a:tr>
                  <a:tr h="1214565">
                    <a:tc>
                      <a:txBody>
                        <a:bodyPr/>
                        <a:lstStyle/>
                        <a:p>
                          <a:pPr algn="ctr"/>
                          <a:r>
                            <a:rPr lang="en-US" dirty="0"/>
                            <a:t> NO</a:t>
                          </a:r>
                        </a:p>
                      </a:txBody>
                      <a:tcPr/>
                    </a:tc>
                    <a:tc>
                      <a:txBody>
                        <a:bodyPr/>
                        <a:lstStyle/>
                        <a:p>
                          <a:endParaRPr lang="en-US"/>
                        </a:p>
                      </a:txBody>
                      <a:tcPr>
                        <a:blipFill>
                          <a:blip r:embed="rId3"/>
                          <a:stretch>
                            <a:fillRect l="-72308" t="-110417" r="-371538" b="-77083"/>
                          </a:stretch>
                        </a:blipFill>
                      </a:tcPr>
                    </a:tc>
                    <a:tc>
                      <a:txBody>
                        <a:bodyPr/>
                        <a:lstStyle/>
                        <a:p>
                          <a:endParaRPr lang="en-US"/>
                        </a:p>
                      </a:txBody>
                      <a:tcPr>
                        <a:blipFill>
                          <a:blip r:embed="rId3"/>
                          <a:stretch>
                            <a:fillRect l="-96137" t="-110417" r="-107296" b="-77083"/>
                          </a:stretch>
                        </a:blipFill>
                      </a:tcPr>
                    </a:tc>
                    <a:tc>
                      <a:txBody>
                        <a:bodyPr/>
                        <a:lstStyle/>
                        <a:p>
                          <a:endParaRPr lang="en-US"/>
                        </a:p>
                      </a:txBody>
                      <a:tcPr>
                        <a:blipFill>
                          <a:blip r:embed="rId3"/>
                          <a:stretch>
                            <a:fillRect l="-185020" t="-110417" r="-1215" b="-77083"/>
                          </a:stretch>
                        </a:blipFill>
                      </a:tcPr>
                    </a:tc>
                    <a:extLst>
                      <a:ext uri="{0D108BD9-81ED-4DB2-BD59-A6C34878D82A}">
                        <a16:rowId xmlns:a16="http://schemas.microsoft.com/office/drawing/2014/main" val="726580855"/>
                      </a:ext>
                    </a:extLst>
                  </a:tr>
                  <a:tr h="914400">
                    <a:tc>
                      <a:txBody>
                        <a:bodyPr/>
                        <a:lstStyle/>
                        <a:p>
                          <a:endParaRPr lang="en-US"/>
                        </a:p>
                      </a:txBody>
                      <a:tcPr>
                        <a:blipFill>
                          <a:blip r:embed="rId3"/>
                          <a:stretch>
                            <a:fillRect t="-280556" r="-652128" b="-2778"/>
                          </a:stretch>
                        </a:blipFill>
                      </a:tcPr>
                    </a:tc>
                    <a:tc>
                      <a:txBody>
                        <a:bodyPr/>
                        <a:lstStyle/>
                        <a:p>
                          <a:endParaRPr lang="en-US"/>
                        </a:p>
                      </a:txBody>
                      <a:tcPr>
                        <a:blipFill>
                          <a:blip r:embed="rId3"/>
                          <a:stretch>
                            <a:fillRect l="-72308" t="-280556" r="-371538" b="-2778"/>
                          </a:stretch>
                        </a:blipFill>
                      </a:tcPr>
                    </a:tc>
                    <a:tc>
                      <a:txBody>
                        <a:bodyPr/>
                        <a:lstStyle/>
                        <a:p>
                          <a:endParaRPr lang="en-US"/>
                        </a:p>
                      </a:txBody>
                      <a:tcPr>
                        <a:blipFill>
                          <a:blip r:embed="rId3"/>
                          <a:stretch>
                            <a:fillRect l="-96137" t="-280556" r="-107296" b="-2778"/>
                          </a:stretch>
                        </a:blipFill>
                      </a:tcPr>
                    </a:tc>
                    <a:tc>
                      <a:txBody>
                        <a:bodyPr/>
                        <a:lstStyle/>
                        <a:p>
                          <a:endParaRPr lang="en-US"/>
                        </a:p>
                      </a:txBody>
                      <a:tcPr>
                        <a:blipFill>
                          <a:blip r:embed="rId3"/>
                          <a:stretch>
                            <a:fillRect l="-185020" t="-280556" r="-1215" b="-2778"/>
                          </a:stretch>
                        </a:blipFill>
                      </a:tcPr>
                    </a:tc>
                    <a:extLst>
                      <a:ext uri="{0D108BD9-81ED-4DB2-BD59-A6C34878D82A}">
                        <a16:rowId xmlns:a16="http://schemas.microsoft.com/office/drawing/2014/main" val="3642021391"/>
                      </a:ext>
                    </a:extLst>
                  </a:tr>
                </a:tbl>
              </a:graphicData>
            </a:graphic>
          </p:graphicFrame>
        </mc:Fallback>
      </mc:AlternateContent>
    </p:spTree>
    <p:extLst>
      <p:ext uri="{BB962C8B-B14F-4D97-AF65-F5344CB8AC3E}">
        <p14:creationId xmlns:p14="http://schemas.microsoft.com/office/powerpoint/2010/main" val="7524623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Active Elimination	Policy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64154" y="1196752"/>
                <a:ext cx="8229600" cy="5248275"/>
              </a:xfrm>
            </p:spPr>
            <p:txBody>
              <a:bodyPr/>
              <a:lstStyle/>
              <a:p>
                <a:r>
                  <a:rPr lang="en-US" dirty="0"/>
                  <a:t>Active elimination policy</a:t>
                </a:r>
              </a:p>
              <a:p>
                <a:pPr lvl="1"/>
                <a:r>
                  <a:rPr lang="en-US" dirty="0"/>
                  <a:t>Divide the entire time horizon into </a:t>
                </a:r>
                <a:r>
                  <a:rPr lang="zh-CN" altLang="en-US" dirty="0"/>
                  <a:t>“</a:t>
                </a:r>
                <a:r>
                  <a:rPr lang="en-US" altLang="zh-CN" dirty="0"/>
                  <a:t>epochs</a:t>
                </a:r>
                <a:r>
                  <a:rPr lang="zh-CN" altLang="en-US" dirty="0"/>
                  <a:t>”</a:t>
                </a:r>
                <a:r>
                  <a:rPr lang="en-US" altLang="zh-CN" dirty="0"/>
                  <a:t>: </a:t>
                </a:r>
                <a14:m>
                  <m:oMath xmlns:m="http://schemas.openxmlformats.org/officeDocument/2006/math">
                    <m:r>
                      <a:rPr lang="en-US" altLang="zh-CN" i="1">
                        <a:latin typeface="Cambria Math" panose="02040503050406030204" pitchFamily="18" charset="0"/>
                      </a:rPr>
                      <m:t>𝜏</m:t>
                    </m:r>
                    <m:r>
                      <a:rPr lang="en-US" altLang="zh-CN" i="1">
                        <a:latin typeface="Cambria Math" panose="02040503050406030204" pitchFamily="18" charset="0"/>
                      </a:rPr>
                      <m:t>=1,2,…, </m:t>
                    </m:r>
                  </m:oMath>
                </a14:m>
                <a:r>
                  <a:rPr lang="en-US" dirty="0"/>
                  <a:t> with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𝜏</m:t>
                        </m:r>
                      </m:sub>
                    </m:sSub>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2</m:t>
                        </m:r>
                      </m:e>
                      <m:sup>
                        <m:r>
                          <a:rPr lang="en-US" i="1">
                            <a:latin typeface="Cambria Math" panose="02040503050406030204" pitchFamily="18" charset="0"/>
                          </a:rPr>
                          <m:t>𝜏</m:t>
                        </m:r>
                      </m:sup>
                    </m:sSup>
                    <m:r>
                      <a:rPr lang="en-US" i="1">
                        <a:latin typeface="Cambria Math" panose="02040503050406030204" pitchFamily="18" charset="0"/>
                      </a:rPr>
                      <m:t> </m:t>
                    </m:r>
                  </m:oMath>
                </a14:m>
                <a:r>
                  <a:rPr lang="en-US" dirty="0"/>
                  <a:t>time periods (doubling trick)</a:t>
                </a:r>
              </a:p>
              <a:p>
                <a:pPr lvl="1"/>
                <a:r>
                  <a:rPr lang="en-US" dirty="0"/>
                  <a:t>Maintain an “active item set”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𝐴</m:t>
                        </m:r>
                      </m:e>
                      <m:sup>
                        <m:r>
                          <a:rPr lang="en-US" i="1">
                            <a:latin typeface="Cambria Math" panose="02040503050406030204" pitchFamily="18" charset="0"/>
                          </a:rPr>
                          <m:t>(</m:t>
                        </m:r>
                        <m:r>
                          <a:rPr lang="en-US" i="1">
                            <a:latin typeface="Cambria Math" panose="02040503050406030204" pitchFamily="18" charset="0"/>
                          </a:rPr>
                          <m:t>𝜏</m:t>
                        </m:r>
                        <m:r>
                          <a:rPr lang="en-US" i="1">
                            <a:latin typeface="Cambria Math" panose="02040503050406030204" pitchFamily="18" charset="0"/>
                          </a:rPr>
                          <m:t>)</m:t>
                        </m:r>
                      </m:sup>
                    </m:sSup>
                    <m:r>
                      <a:rPr lang="en-US" i="1">
                        <a:latin typeface="Cambria Math" panose="02040503050406030204" pitchFamily="18" charset="0"/>
                      </a:rPr>
                      <m:t>⊆[</m:t>
                    </m:r>
                    <m:r>
                      <a:rPr lang="en-US" i="1">
                        <a:latin typeface="Cambria Math" panose="02040503050406030204" pitchFamily="18" charset="0"/>
                      </a:rPr>
                      <m:t>𝑛</m:t>
                    </m:r>
                    <m:r>
                      <a:rPr lang="en-US" i="1">
                        <a:latin typeface="Cambria Math" panose="02040503050406030204" pitchFamily="18" charset="0"/>
                      </a:rPr>
                      <m:t>]</m:t>
                    </m:r>
                  </m:oMath>
                </a14:m>
                <a:r>
                  <a:rPr lang="en-US" dirty="0"/>
                  <a:t>, consisting of “good” items</a:t>
                </a:r>
              </a:p>
              <a:p>
                <a:pPr lvl="1"/>
                <a:endParaRPr lang="en-US" dirty="0"/>
              </a:p>
              <a:p>
                <a:r>
                  <a:rPr lang="en-US" dirty="0"/>
                  <a:t>Key idea:</a:t>
                </a:r>
              </a:p>
              <a:p>
                <a:pPr lvl="1"/>
                <a:r>
                  <a:rPr lang="en-US" dirty="0"/>
                  <a:t>Remove “bad items” (items unlikely to be within the optimal assortment) after each epoch </a:t>
                </a:r>
                <a14:m>
                  <m:oMath xmlns:m="http://schemas.openxmlformats.org/officeDocument/2006/math">
                    <m:r>
                      <a:rPr lang="en-US" b="0" i="1" smtClean="0">
                        <a:latin typeface="Cambria Math" panose="02040503050406030204" pitchFamily="18" charset="0"/>
                      </a:rPr>
                      <m:t>𝜏</m:t>
                    </m:r>
                  </m:oMath>
                </a14:m>
                <a:endParaRPr lang="en-US" b="0" dirty="0"/>
              </a:p>
              <a:p>
                <a:pPr marL="914400" lvl="2" indent="0">
                  <a:buNone/>
                </a:pPr>
                <a:endParaRPr lang="en-US" dirty="0"/>
              </a:p>
              <a:p>
                <a:pPr lvl="1"/>
                <a:r>
                  <a:rPr lang="en-US" dirty="0"/>
                  <a:t>Within each epoch: randomized exploration of active items in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𝐴</m:t>
                        </m:r>
                      </m:e>
                      <m:sup>
                        <m:r>
                          <a:rPr lang="en-US" i="1">
                            <a:latin typeface="Cambria Math" panose="02040503050406030204" pitchFamily="18" charset="0"/>
                          </a:rPr>
                          <m:t>(</m:t>
                        </m:r>
                        <m:r>
                          <a:rPr lang="en-US" i="1">
                            <a:latin typeface="Cambria Math" panose="02040503050406030204" pitchFamily="18" charset="0"/>
                          </a:rPr>
                          <m:t>𝜏</m:t>
                        </m:r>
                        <m:r>
                          <a:rPr lang="en-US" i="1">
                            <a:latin typeface="Cambria Math" panose="02040503050406030204" pitchFamily="18" charset="0"/>
                          </a:rPr>
                          <m:t>)</m:t>
                        </m:r>
                      </m:sup>
                    </m:sSup>
                  </m:oMath>
                </a14:m>
                <a:r>
                  <a:rPr lang="en-US" dirty="0"/>
                  <a:t> and learn utility parameters</a:t>
                </a:r>
              </a:p>
              <a:p>
                <a:pPr lvl="1"/>
                <a:endParaRPr lang="en-US" dirty="0"/>
              </a:p>
              <a:p>
                <a:pPr lvl="1"/>
                <a:r>
                  <a:rPr lang="en-US" dirty="0"/>
                  <a:t>For all epochs, the optimal assortment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𝑆</m:t>
                        </m:r>
                      </m:e>
                      <m:sup>
                        <m:r>
                          <a:rPr lang="en-US" i="1">
                            <a:latin typeface="Cambria Math" panose="02040503050406030204" pitchFamily="18" charset="0"/>
                          </a:rPr>
                          <m:t>∗</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𝐴</m:t>
                        </m:r>
                      </m:e>
                      <m:sup>
                        <m:r>
                          <a:rPr lang="en-US" i="1">
                            <a:latin typeface="Cambria Math" panose="02040503050406030204" pitchFamily="18" charset="0"/>
                          </a:rPr>
                          <m:t>(</m:t>
                        </m:r>
                        <m:r>
                          <a:rPr lang="en-US" i="1">
                            <a:latin typeface="Cambria Math" panose="02040503050406030204" pitchFamily="18" charset="0"/>
                          </a:rPr>
                          <m:t>𝜏</m:t>
                        </m:r>
                        <m:r>
                          <a:rPr lang="en-US" i="1">
                            <a:latin typeface="Cambria Math" panose="02040503050406030204" pitchFamily="18" charset="0"/>
                          </a:rPr>
                          <m:t>)</m:t>
                        </m:r>
                      </m:sup>
                    </m:sSup>
                  </m:oMath>
                </a14:m>
                <a:r>
                  <a:rPr lang="en-US" dirty="0"/>
                  <a:t> with high probability </a:t>
                </a:r>
              </a:p>
              <a:p>
                <a:pPr lvl="1"/>
                <a:endParaRPr lang="en-US" dirty="0"/>
              </a:p>
              <a:p>
                <a:endParaRPr lang="en-US" dirty="0"/>
              </a:p>
              <a:p>
                <a:pPr lvl="1"/>
                <a:endParaRPr lang="en-US" dirty="0"/>
              </a:p>
              <a:p>
                <a:pPr lvl="1"/>
                <a:endParaRPr lang="en-US" dirty="0"/>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64154" y="1196752"/>
                <a:ext cx="8229600" cy="5248275"/>
              </a:xfrm>
              <a:blipFill>
                <a:blip r:embed="rId2"/>
                <a:stretch>
                  <a:fillRect l="-815" t="-581" b="-2904"/>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1E899246-390C-4042-BE19-60E1D5BF357F}" type="slidenum">
              <a:rPr lang="zh-CN" altLang="en-US" smtClean="0"/>
              <a:pPr>
                <a:defRPr/>
              </a:pPr>
              <a:t>14</a:t>
            </a:fld>
            <a:endParaRPr lang="en-US" altLang="zh-CN" dirty="0"/>
          </a:p>
        </p:txBody>
      </p:sp>
      <p:pic>
        <p:nvPicPr>
          <p:cNvPr id="2050" name="Picture 2" descr="Image result for question emoj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93754" y="4825951"/>
            <a:ext cx="535198" cy="60405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question emoj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01408" y="3738939"/>
            <a:ext cx="472816" cy="533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95729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5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1: How to Remove “Bad” Items?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An item is “active”/“good” if</a:t>
                </a:r>
              </a:p>
              <a:p>
                <a:pPr lvl="1"/>
                <a:r>
                  <a:rPr lang="en-US" dirty="0"/>
                  <a:t>There exists an assortment </a:t>
                </a:r>
                <a14:m>
                  <m:oMath xmlns:m="http://schemas.openxmlformats.org/officeDocument/2006/math">
                    <m:r>
                      <a:rPr lang="en-US" i="1">
                        <a:latin typeface="Cambria Math" panose="02040503050406030204" pitchFamily="18" charset="0"/>
                      </a:rPr>
                      <m:t>𝑆</m:t>
                    </m:r>
                  </m:oMath>
                </a14:m>
                <a:r>
                  <a:rPr lang="en-US" dirty="0"/>
                  <a:t> and </a:t>
                </a:r>
                <a14:m>
                  <m:oMath xmlns:m="http://schemas.openxmlformats.org/officeDocument/2006/math">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𝑆</m:t>
                    </m:r>
                  </m:oMath>
                </a14:m>
                <a:r>
                  <a:rPr lang="en-US" dirty="0"/>
                  <a:t> such that </a:t>
                </a:r>
              </a:p>
              <a:p>
                <a:pPr marL="457200" lvl="1" indent="0">
                  <a:buNone/>
                </a:pPr>
                <a:endParaRPr lang="en-US" i="1" dirty="0">
                  <a:latin typeface="Cambria Math" panose="02040503050406030204" pitchFamily="18" charset="0"/>
                </a:endParaRPr>
              </a:p>
              <a:p>
                <a:pPr marL="457200" lvl="1" indent="0">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𝑅</m:t>
                      </m:r>
                      <m:d>
                        <m:dPr>
                          <m:ctrlPr>
                            <a:rPr lang="en-US" i="1">
                              <a:latin typeface="Cambria Math" panose="02040503050406030204" pitchFamily="18" charset="0"/>
                            </a:rPr>
                          </m:ctrlPr>
                        </m:dPr>
                        <m:e>
                          <m:r>
                            <a:rPr lang="en-US" i="1">
                              <a:latin typeface="Cambria Math" panose="02040503050406030204" pitchFamily="18" charset="0"/>
                            </a:rPr>
                            <m:t>𝑆</m:t>
                          </m:r>
                        </m:e>
                      </m:d>
                      <m:r>
                        <a:rPr lang="en-US" i="1">
                          <a:latin typeface="Cambria Math" panose="02040503050406030204" pitchFamily="18" charset="0"/>
                        </a:rPr>
                        <m:t>≈</m:t>
                      </m:r>
                      <m:limLow>
                        <m:limLowPr>
                          <m:ctrlPr>
                            <a:rPr lang="en-US" i="1">
                              <a:latin typeface="Cambria Math" panose="02040503050406030204" pitchFamily="18" charset="0"/>
                            </a:rPr>
                          </m:ctrlPr>
                        </m:limLowPr>
                        <m:e>
                          <m:r>
                            <m:rPr>
                              <m:sty m:val="p"/>
                            </m:rPr>
                            <a:rPr lang="en-US">
                              <a:latin typeface="Cambria Math" panose="02040503050406030204" pitchFamily="18" charset="0"/>
                            </a:rPr>
                            <m:t>max</m:t>
                          </m:r>
                        </m:e>
                        <m:lim>
                          <m:d>
                            <m:dPr>
                              <m:begChr m:val="|"/>
                              <m:endChr m:val="|"/>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𝑆</m:t>
                                  </m:r>
                                </m:e>
                                <m:sup>
                                  <m:r>
                                    <a:rPr lang="en-US" i="1">
                                      <a:latin typeface="Cambria Math" panose="02040503050406030204" pitchFamily="18" charset="0"/>
                                    </a:rPr>
                                    <m:t>′</m:t>
                                  </m:r>
                                </m:sup>
                              </m:sSup>
                            </m:e>
                          </m:d>
                          <m:r>
                            <a:rPr lang="en-US" i="1">
                              <a:latin typeface="Cambria Math" panose="02040503050406030204" pitchFamily="18" charset="0"/>
                            </a:rPr>
                            <m:t>≤</m:t>
                          </m:r>
                          <m:r>
                            <a:rPr lang="en-US" i="1">
                              <a:latin typeface="Cambria Math" panose="02040503050406030204" pitchFamily="18" charset="0"/>
                            </a:rPr>
                            <m:t>𝐾</m:t>
                          </m:r>
                        </m:lim>
                      </m:limLow>
                      <m:r>
                        <a:rPr lang="en-US" i="1">
                          <a:latin typeface="Cambria Math" panose="02040503050406030204" pitchFamily="18" charset="0"/>
                        </a:rPr>
                        <m:t> </m:t>
                      </m:r>
                      <m:r>
                        <a:rPr lang="en-US" i="1">
                          <a:latin typeface="Cambria Math" panose="02040503050406030204" pitchFamily="18" charset="0"/>
                        </a:rPr>
                        <m:t>𝑅</m:t>
                      </m:r>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𝑆</m:t>
                          </m:r>
                        </m:e>
                        <m:sup>
                          <m:r>
                            <a:rPr lang="en-US" i="1">
                              <a:latin typeface="Cambria Math" panose="02040503050406030204" pitchFamily="18" charset="0"/>
                            </a:rPr>
                            <m:t>′</m:t>
                          </m:r>
                        </m:sup>
                      </m:sSup>
                      <m:r>
                        <a:rPr lang="en-US" i="1">
                          <a:latin typeface="Cambria Math" panose="02040503050406030204" pitchFamily="18" charset="0"/>
                        </a:rPr>
                        <m:t>) </m:t>
                      </m:r>
                    </m:oMath>
                  </m:oMathPara>
                </a14:m>
                <a:endParaRPr lang="en-US" dirty="0"/>
              </a:p>
              <a:p>
                <a:r>
                  <a:rPr lang="en-US" dirty="0"/>
                  <a:t> Based on the current utility parameter estimation </a:t>
                </a:r>
                <a14:m>
                  <m:oMath xmlns:m="http://schemas.openxmlformats.org/officeDocument/2006/math">
                    <m:sSub>
                      <m:sSubPr>
                        <m:ctrlPr>
                          <a:rPr lang="en-US" b="0" i="1" dirty="0"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𝑣</m:t>
                            </m:r>
                          </m:e>
                        </m:acc>
                      </m:e>
                      <m:sub>
                        <m:r>
                          <a:rPr lang="en-US" b="0" i="1" dirty="0" smtClean="0">
                            <a:latin typeface="Cambria Math" panose="02040503050406030204" pitchFamily="18" charset="0"/>
                          </a:rPr>
                          <m:t>1</m:t>
                        </m:r>
                      </m:sub>
                    </m:sSub>
                    <m:r>
                      <a:rPr lang="en-US" b="0" i="1" dirty="0" smtClean="0">
                        <a:latin typeface="Cambria Math" panose="02040503050406030204" pitchFamily="18" charset="0"/>
                      </a:rPr>
                      <m:t>,…, </m:t>
                    </m:r>
                    <m:sSub>
                      <m:sSubPr>
                        <m:ctrlPr>
                          <a:rPr lang="en-US" b="0" i="1" dirty="0" smtClean="0">
                            <a:latin typeface="Cambria Math" panose="02040503050406030204" pitchFamily="18" charset="0"/>
                          </a:rPr>
                        </m:ctrlPr>
                      </m:sSubPr>
                      <m:e>
                        <m:acc>
                          <m:accPr>
                            <m:chr m:val="̂"/>
                            <m:ctrlPr>
                              <a:rPr lang="en-US" b="0" i="1" dirty="0" smtClean="0">
                                <a:latin typeface="Cambria Math" panose="02040503050406030204" pitchFamily="18" charset="0"/>
                              </a:rPr>
                            </m:ctrlPr>
                          </m:accPr>
                          <m:e>
                            <m:r>
                              <a:rPr lang="en-US" b="0" i="1" dirty="0" smtClean="0">
                                <a:latin typeface="Cambria Math" panose="02040503050406030204" pitchFamily="18" charset="0"/>
                              </a:rPr>
                              <m:t>𝑣</m:t>
                            </m:r>
                          </m:e>
                        </m:acc>
                      </m:e>
                      <m:sub>
                        <m:r>
                          <a:rPr lang="en-US" b="0" i="1" dirty="0" smtClean="0">
                            <a:latin typeface="Cambria Math" panose="02040503050406030204" pitchFamily="18" charset="0"/>
                          </a:rPr>
                          <m:t>𝑛</m:t>
                        </m:r>
                      </m:sub>
                    </m:sSub>
                  </m:oMath>
                </a14:m>
                <a:r>
                  <a:rPr lang="en-US" dirty="0"/>
                  <a:t>:</a:t>
                </a:r>
              </a:p>
              <a:p>
                <a:pPr lvl="1"/>
                <a:r>
                  <a:rPr lang="en-US" dirty="0"/>
                  <a:t>Remove product </a:t>
                </a:r>
                <a14:m>
                  <m:oMath xmlns:m="http://schemas.openxmlformats.org/officeDocument/2006/math">
                    <m:r>
                      <a:rPr lang="en-US" b="0" i="1" smtClean="0">
                        <a:latin typeface="Cambria Math" panose="02040503050406030204" pitchFamily="18" charset="0"/>
                      </a:rPr>
                      <m:t>𝑖</m:t>
                    </m:r>
                    <m:r>
                      <a:rPr lang="en-US" b="0" i="1" smtClean="0">
                        <a:latin typeface="Cambria Math" panose="02040503050406030204" pitchFamily="18" charset="0"/>
                      </a:rPr>
                      <m:t> </m:t>
                    </m:r>
                  </m:oMath>
                </a14:m>
                <a:r>
                  <a:rPr lang="en-US" dirty="0"/>
                  <a:t>whenever </a:t>
                </a:r>
              </a:p>
              <a:p>
                <a:pPr lvl="1"/>
                <a:endParaRPr lang="en-US" dirty="0"/>
              </a:p>
              <a:p>
                <a:pPr lvl="1"/>
                <a:endParaRPr lang="en-US" dirty="0"/>
              </a:p>
              <a:p>
                <a:pPr lvl="2"/>
                <a:endParaRPr lang="en-US" dirty="0"/>
              </a:p>
              <a:p>
                <a:pPr lvl="2"/>
                <a:endParaRPr lang="en-US" dirty="0"/>
              </a:p>
              <a:p>
                <a:pPr lvl="2"/>
                <a:endParaRPr lang="en-US" dirty="0"/>
              </a:p>
              <a:p>
                <a:pPr lvl="2"/>
                <a:endParaRPr lang="en-US" dirty="0"/>
              </a:p>
              <a:p>
                <a:pPr lvl="2"/>
                <a:r>
                  <a:rPr lang="en-US" dirty="0"/>
                  <a:t>Use an upper bound of </a:t>
                </a:r>
                <a14:m>
                  <m:oMath xmlns:m="http://schemas.openxmlformats.org/officeDocument/2006/math">
                    <m:r>
                      <a:rPr lang="en-US" b="0" i="1" smtClean="0">
                        <a:latin typeface="Cambria Math" panose="02040503050406030204" pitchFamily="18" charset="0"/>
                      </a:rPr>
                      <m:t>𝜖</m:t>
                    </m:r>
                  </m:oMath>
                </a14:m>
                <a:r>
                  <a:rPr lang="en-US" dirty="0"/>
                  <a:t> (estimated from historical data) in </a:t>
                </a:r>
                <a14:m>
                  <m:oMath xmlns:m="http://schemas.openxmlformats.org/officeDocument/2006/math">
                    <m:r>
                      <m:rPr>
                        <m:sty m:val="p"/>
                      </m:rPr>
                      <a:rPr lang="en-US" b="0" i="0" smtClean="0">
                        <a:latin typeface="Cambria Math" panose="02040503050406030204" pitchFamily="18" charset="0"/>
                      </a:rPr>
                      <m:t>Δ</m:t>
                    </m:r>
                    <m:r>
                      <a:rPr lang="en-US" b="0" i="1" smtClean="0">
                        <a:latin typeface="Cambria Math" panose="02040503050406030204" pitchFamily="18" charset="0"/>
                      </a:rPr>
                      <m:t> </m:t>
                    </m:r>
                    <m:d>
                      <m:dPr>
                        <m:ctrlPr>
                          <a:rPr lang="en-US" b="0" i="1" smtClean="0">
                            <a:latin typeface="Cambria Math" panose="02040503050406030204" pitchFamily="18" charset="0"/>
                          </a:rPr>
                        </m:ctrlPr>
                      </m:dPr>
                      <m:e>
                        <m:r>
                          <a:rPr lang="en-US" b="0" i="1" smtClean="0">
                            <a:latin typeface="Cambria Math" panose="02040503050406030204" pitchFamily="18" charset="0"/>
                          </a:rPr>
                          <m:t>𝜖</m:t>
                        </m:r>
                        <m:r>
                          <a:rPr lang="en-US" b="0" i="1" smtClean="0">
                            <a:latin typeface="Cambria Math" panose="02040503050406030204" pitchFamily="18" charset="0"/>
                          </a:rPr>
                          <m:t>,</m:t>
                        </m:r>
                        <m:r>
                          <a:rPr lang="en-US" b="0" i="1" smtClean="0">
                            <a:latin typeface="Cambria Math" panose="02040503050406030204" pitchFamily="18" charset="0"/>
                          </a:rPr>
                          <m:t>𝜏</m:t>
                        </m:r>
                      </m:e>
                    </m:d>
                  </m:oMath>
                </a14:m>
                <a:endParaRPr lang="en-US" dirty="0"/>
              </a:p>
              <a:p>
                <a:pPr lvl="2"/>
                <a:r>
                  <a:rPr lang="en-US" dirty="0"/>
                  <a:t>Adaptive algorithm without any information about </a:t>
                </a:r>
                <a14:m>
                  <m:oMath xmlns:m="http://schemas.openxmlformats.org/officeDocument/2006/math">
                    <m:r>
                      <a:rPr lang="en-US" b="0" i="1" smtClean="0">
                        <a:latin typeface="Cambria Math" panose="02040503050406030204" pitchFamily="18" charset="0"/>
                      </a:rPr>
                      <m:t>𝜖</m:t>
                    </m:r>
                  </m:oMath>
                </a14:m>
                <a:endParaRPr lang="en-US" dirty="0"/>
              </a:p>
              <a:p>
                <a:pPr lvl="2"/>
                <a:r>
                  <a:rPr lang="en-US" dirty="0"/>
                  <a:t>Assortment optimization can be easily solved with binary search</a:t>
                </a:r>
              </a:p>
              <a:p>
                <a:pPr marL="457200" lvl="1" indent="0">
                  <a:buNone/>
                </a:pPr>
                <a:endParaRPr lang="en-US" dirty="0"/>
              </a:p>
              <a:p>
                <a:pPr marL="457200" lvl="1" indent="0">
                  <a:buNone/>
                </a:pPr>
                <a:r>
                  <a:rPr lang="en-US" dirty="0"/>
                  <a:t> </a:t>
                </a:r>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815" t="-697" b="-4762"/>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1E899246-390C-4042-BE19-60E1D5BF357F}" type="slidenum">
              <a:rPr lang="zh-CN" altLang="en-US" smtClean="0"/>
              <a:pPr>
                <a:defRPr/>
              </a:pPr>
              <a:t>15</a:t>
            </a:fld>
            <a:endParaRPr lang="en-US" altLang="zh-CN" dirty="0"/>
          </a:p>
        </p:txBody>
      </p:sp>
      <p:pic>
        <p:nvPicPr>
          <p:cNvPr id="15" name="Picture 14"/>
          <p:cNvPicPr>
            <a:picLocks noChangeAspect="1"/>
          </p:cNvPicPr>
          <p:nvPr>
            <p:custDataLst>
              <p:tags r:id="rId1"/>
            </p:custDataLst>
          </p:nvPr>
        </p:nvPicPr>
        <p:blipFill>
          <a:blip r:embed="rId4" cstate="print">
            <a:extLst>
              <a:ext uri="{28A0092B-C50C-407E-A947-70E740481C1C}">
                <a14:useLocalDpi xmlns:a14="http://schemas.microsoft.com/office/drawing/2010/main" val="0"/>
              </a:ext>
            </a:extLst>
          </a:blip>
          <a:stretch>
            <a:fillRect/>
          </a:stretch>
        </p:blipFill>
        <p:spPr>
          <a:xfrm>
            <a:off x="1835696" y="3717031"/>
            <a:ext cx="5881116" cy="484632"/>
          </a:xfrm>
          <a:prstGeom prst="rect">
            <a:avLst/>
          </a:prstGeom>
        </p:spPr>
      </p:pic>
      <p:sp>
        <p:nvSpPr>
          <p:cNvPr id="8" name="Right Brace 7"/>
          <p:cNvSpPr/>
          <p:nvPr/>
        </p:nvSpPr>
        <p:spPr bwMode="auto">
          <a:xfrm rot="5400000">
            <a:off x="2807804" y="3217365"/>
            <a:ext cx="216024" cy="2160240"/>
          </a:xfrm>
          <a:prstGeom prst="rightBrac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endParaRPr>
          </a:p>
        </p:txBody>
      </p:sp>
      <p:sp>
        <p:nvSpPr>
          <p:cNvPr id="9" name="Right Brace 8"/>
          <p:cNvSpPr/>
          <p:nvPr/>
        </p:nvSpPr>
        <p:spPr bwMode="auto">
          <a:xfrm rot="5400000">
            <a:off x="5544108" y="3239599"/>
            <a:ext cx="216024" cy="2160240"/>
          </a:xfrm>
          <a:prstGeom prst="rightBrac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endParaRPr>
          </a:p>
        </p:txBody>
      </p:sp>
      <p:sp>
        <p:nvSpPr>
          <p:cNvPr id="10" name="Right Brace 9"/>
          <p:cNvSpPr/>
          <p:nvPr/>
        </p:nvSpPr>
        <p:spPr bwMode="auto">
          <a:xfrm rot="5400000">
            <a:off x="7359895" y="3864755"/>
            <a:ext cx="244537" cy="810344"/>
          </a:xfrm>
          <a:prstGeom prst="rightBrac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11" name="TextBox 10"/>
              <p:cNvSpPr txBox="1"/>
              <p:nvPr/>
            </p:nvSpPr>
            <p:spPr>
              <a:xfrm>
                <a:off x="1382408" y="4541335"/>
                <a:ext cx="2637260" cy="601447"/>
              </a:xfrm>
              <a:prstGeom prst="rect">
                <a:avLst/>
              </a:prstGeom>
              <a:noFill/>
            </p:spPr>
            <p:txBody>
              <a:bodyPr wrap="none" rtlCol="0">
                <a:spAutoFit/>
              </a:bodyPr>
              <a:lstStyle/>
              <a:p>
                <a:r>
                  <a:rPr lang="en-US" altLang="zh-CN" sz="1600" dirty="0"/>
                  <a:t>Optimal expected revenue </a:t>
                </a:r>
              </a:p>
              <a:p>
                <a:r>
                  <a:rPr lang="en-US" sz="1600" dirty="0"/>
                  <a:t>when </a:t>
                </a:r>
                <a14:m>
                  <m:oMath xmlns:m="http://schemas.openxmlformats.org/officeDocument/2006/math">
                    <m:r>
                      <a:rPr lang="en-US" sz="1600" b="0" i="1" smtClean="0">
                        <a:latin typeface="Cambria Math" panose="02040503050406030204" pitchFamily="18" charset="0"/>
                      </a:rPr>
                      <m:t>𝑆</m:t>
                    </m:r>
                    <m:r>
                      <a:rPr lang="en-US" sz="1600" i="1">
                        <a:latin typeface="Cambria Math" panose="02040503050406030204" pitchFamily="18" charset="0"/>
                      </a:rPr>
                      <m:t>⊆</m:t>
                    </m:r>
                    <m:sSup>
                      <m:sSupPr>
                        <m:ctrlPr>
                          <a:rPr lang="en-US" sz="1600" i="1">
                            <a:latin typeface="Cambria Math" panose="02040503050406030204" pitchFamily="18" charset="0"/>
                          </a:rPr>
                        </m:ctrlPr>
                      </m:sSupPr>
                      <m:e>
                        <m:r>
                          <a:rPr lang="en-US" sz="1600" i="1">
                            <a:latin typeface="Cambria Math" panose="02040503050406030204" pitchFamily="18" charset="0"/>
                          </a:rPr>
                          <m:t>𝐴</m:t>
                        </m:r>
                      </m:e>
                      <m:sup>
                        <m:d>
                          <m:dPr>
                            <m:ctrlPr>
                              <a:rPr lang="en-US" sz="1600" i="1">
                                <a:latin typeface="Cambria Math" panose="02040503050406030204" pitchFamily="18" charset="0"/>
                              </a:rPr>
                            </m:ctrlPr>
                          </m:dPr>
                          <m:e>
                            <m:r>
                              <a:rPr lang="en-US" sz="1600" i="1">
                                <a:latin typeface="Cambria Math" panose="02040503050406030204" pitchFamily="18" charset="0"/>
                              </a:rPr>
                              <m:t>𝜏</m:t>
                            </m:r>
                          </m:e>
                        </m:d>
                      </m:sup>
                    </m:sSup>
                  </m:oMath>
                </a14:m>
                <a:r>
                  <a:rPr lang="en-US" sz="1600" dirty="0"/>
                  <a:t>contains </a:t>
                </a:r>
                <a14:m>
                  <m:oMath xmlns:m="http://schemas.openxmlformats.org/officeDocument/2006/math">
                    <m:r>
                      <a:rPr lang="en-US" sz="1600" b="0" i="1" smtClean="0">
                        <a:latin typeface="Cambria Math" panose="02040503050406030204" pitchFamily="18" charset="0"/>
                      </a:rPr>
                      <m:t>𝑖</m:t>
                    </m:r>
                  </m:oMath>
                </a14:m>
                <a:endParaRPr lang="en-US" sz="1600" dirty="0"/>
              </a:p>
            </p:txBody>
          </p:sp>
        </mc:Choice>
        <mc:Fallback xmlns="">
          <p:sp>
            <p:nvSpPr>
              <p:cNvPr id="11" name="TextBox 10"/>
              <p:cNvSpPr txBox="1">
                <a:spLocks noRot="1" noChangeAspect="1" noMove="1" noResize="1" noEditPoints="1" noAdjustHandles="1" noChangeArrowheads="1" noChangeShapeType="1" noTextEdit="1"/>
              </p:cNvSpPr>
              <p:nvPr/>
            </p:nvSpPr>
            <p:spPr>
              <a:xfrm>
                <a:off x="1382408" y="4541335"/>
                <a:ext cx="2637260" cy="601447"/>
              </a:xfrm>
              <a:prstGeom prst="rect">
                <a:avLst/>
              </a:prstGeom>
              <a:blipFill>
                <a:blip r:embed="rId5"/>
                <a:stretch>
                  <a:fillRect l="-1389" t="-3030" r="-231" b="-121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4253792" y="4586750"/>
                <a:ext cx="2637260" cy="601447"/>
              </a:xfrm>
              <a:prstGeom prst="rect">
                <a:avLst/>
              </a:prstGeom>
              <a:noFill/>
            </p:spPr>
            <p:txBody>
              <a:bodyPr wrap="none" rtlCol="0">
                <a:spAutoFit/>
              </a:bodyPr>
              <a:lstStyle/>
              <a:p>
                <a:r>
                  <a:rPr lang="en-US" altLang="zh-CN" sz="1600" dirty="0"/>
                  <a:t>Optimal expected revenue </a:t>
                </a:r>
              </a:p>
              <a:p>
                <a:r>
                  <a:rPr lang="en-US" sz="1600" dirty="0"/>
                  <a:t>for all possible </a:t>
                </a:r>
                <a14:m>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𝑆</m:t>
                        </m:r>
                      </m:e>
                      <m:sup>
                        <m:r>
                          <a:rPr lang="en-US" sz="1600" b="0" i="1" smtClean="0">
                            <a:latin typeface="Cambria Math" panose="02040503050406030204" pitchFamily="18" charset="0"/>
                          </a:rPr>
                          <m:t>′</m:t>
                        </m:r>
                      </m:sup>
                    </m:sSup>
                    <m:r>
                      <a:rPr lang="en-US" sz="1600" b="0" i="1" smtClean="0">
                        <a:latin typeface="Cambria Math" panose="02040503050406030204" pitchFamily="18" charset="0"/>
                      </a:rPr>
                      <m:t>⊆</m:t>
                    </m:r>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𝐴</m:t>
                        </m:r>
                      </m:e>
                      <m:sup>
                        <m:d>
                          <m:dPr>
                            <m:ctrlPr>
                              <a:rPr lang="en-US" sz="1600" b="0" i="1" smtClean="0">
                                <a:latin typeface="Cambria Math" panose="02040503050406030204" pitchFamily="18" charset="0"/>
                              </a:rPr>
                            </m:ctrlPr>
                          </m:dPr>
                          <m:e>
                            <m:r>
                              <a:rPr lang="en-US" sz="1600" b="0" i="1" smtClean="0">
                                <a:latin typeface="Cambria Math" panose="02040503050406030204" pitchFamily="18" charset="0"/>
                              </a:rPr>
                              <m:t>𝜏</m:t>
                            </m:r>
                          </m:e>
                        </m:d>
                      </m:sup>
                    </m:sSup>
                  </m:oMath>
                </a14:m>
                <a:endParaRPr lang="en-US" sz="1600" dirty="0"/>
              </a:p>
            </p:txBody>
          </p:sp>
        </mc:Choice>
        <mc:Fallback xmlns="">
          <p:sp>
            <p:nvSpPr>
              <p:cNvPr id="12" name="TextBox 11"/>
              <p:cNvSpPr txBox="1">
                <a:spLocks noRot="1" noChangeAspect="1" noMove="1" noResize="1" noEditPoints="1" noAdjustHandles="1" noChangeArrowheads="1" noChangeShapeType="1" noTextEdit="1"/>
              </p:cNvSpPr>
              <p:nvPr/>
            </p:nvSpPr>
            <p:spPr>
              <a:xfrm>
                <a:off x="4253792" y="4586750"/>
                <a:ext cx="2637260" cy="601447"/>
              </a:xfrm>
              <a:prstGeom prst="rect">
                <a:avLst/>
              </a:prstGeom>
              <a:blipFill>
                <a:blip r:embed="rId6"/>
                <a:stretch>
                  <a:fillRect l="-1389" t="-3030" r="-231" b="-121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7125176" y="4576089"/>
                <a:ext cx="1798506" cy="830997"/>
              </a:xfrm>
              <a:prstGeom prst="rect">
                <a:avLst/>
              </a:prstGeom>
              <a:noFill/>
            </p:spPr>
            <p:txBody>
              <a:bodyPr wrap="none" rtlCol="0">
                <a:spAutoFit/>
              </a:bodyPr>
              <a:lstStyle/>
              <a:p>
                <a:r>
                  <a:rPr lang="en-US" altLang="zh-CN" sz="1600" dirty="0"/>
                  <a:t>“confidence level”</a:t>
                </a:r>
              </a:p>
              <a:p>
                <a:r>
                  <a:rPr lang="en-US" sz="1600" dirty="0"/>
                  <a:t>Decreasing with </a:t>
                </a:r>
                <a14:m>
                  <m:oMath xmlns:m="http://schemas.openxmlformats.org/officeDocument/2006/math">
                    <m:r>
                      <a:rPr lang="en-US" sz="1600" b="0" i="1" smtClean="0">
                        <a:latin typeface="Cambria Math" panose="02040503050406030204" pitchFamily="18" charset="0"/>
                      </a:rPr>
                      <m:t>𝜏</m:t>
                    </m:r>
                  </m:oMath>
                </a14:m>
                <a:endParaRPr lang="en-US" sz="1600" b="0" dirty="0"/>
              </a:p>
              <a:p>
                <a:r>
                  <a:rPr lang="en-US" sz="1600" dirty="0"/>
                  <a:t>Increasing with </a:t>
                </a:r>
                <a14:m>
                  <m:oMath xmlns:m="http://schemas.openxmlformats.org/officeDocument/2006/math">
                    <m:r>
                      <a:rPr lang="en-US" sz="1600" b="0" i="1" smtClean="0">
                        <a:latin typeface="Cambria Math" panose="02040503050406030204" pitchFamily="18" charset="0"/>
                      </a:rPr>
                      <m:t>𝜖</m:t>
                    </m:r>
                  </m:oMath>
                </a14:m>
                <a:r>
                  <a:rPr lang="en-US" sz="1600" dirty="0"/>
                  <a:t> </a:t>
                </a:r>
              </a:p>
            </p:txBody>
          </p:sp>
        </mc:Choice>
        <mc:Fallback xmlns="">
          <p:sp>
            <p:nvSpPr>
              <p:cNvPr id="14" name="TextBox 13"/>
              <p:cNvSpPr txBox="1">
                <a:spLocks noRot="1" noChangeAspect="1" noMove="1" noResize="1" noEditPoints="1" noAdjustHandles="1" noChangeArrowheads="1" noChangeShapeType="1" noTextEdit="1"/>
              </p:cNvSpPr>
              <p:nvPr/>
            </p:nvSpPr>
            <p:spPr>
              <a:xfrm>
                <a:off x="7125176" y="4576089"/>
                <a:ext cx="1798506" cy="830997"/>
              </a:xfrm>
              <a:prstGeom prst="rect">
                <a:avLst/>
              </a:prstGeom>
              <a:blipFill>
                <a:blip r:embed="rId7"/>
                <a:stretch>
                  <a:fillRect l="-2034" t="-2206" b="-8824"/>
                </a:stretch>
              </a:blipFill>
            </p:spPr>
            <p:txBody>
              <a:bodyPr/>
              <a:lstStyle/>
              <a:p>
                <a:r>
                  <a:rPr lang="en-US">
                    <a:noFill/>
                  </a:rPr>
                  <a:t> </a:t>
                </a:r>
              </a:p>
            </p:txBody>
          </p:sp>
        </mc:Fallback>
      </mc:AlternateContent>
    </p:spTree>
    <p:extLst>
      <p:ext uri="{BB962C8B-B14F-4D97-AF65-F5344CB8AC3E}">
        <p14:creationId xmlns:p14="http://schemas.microsoft.com/office/powerpoint/2010/main" val="1515395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2"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2: Utility Estimation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052736"/>
                <a:ext cx="8229600" cy="5248275"/>
              </a:xfrm>
            </p:spPr>
            <p:txBody>
              <a:bodyPr/>
              <a:lstStyle/>
              <a:p>
                <a:r>
                  <a:rPr lang="en-US" dirty="0"/>
                  <a:t>For each time period </a:t>
                </a:r>
                <a14:m>
                  <m:oMath xmlns:m="http://schemas.openxmlformats.org/officeDocument/2006/math">
                    <m:r>
                      <a:rPr lang="en-US" b="0" i="1" smtClean="0">
                        <a:latin typeface="Cambria Math" panose="02040503050406030204" pitchFamily="18" charset="0"/>
                      </a:rPr>
                      <m:t>𝑡</m:t>
                    </m:r>
                  </m:oMath>
                </a14:m>
                <a:r>
                  <a:rPr lang="en-US" dirty="0"/>
                  <a:t> within the </a:t>
                </a:r>
                <a14:m>
                  <m:oMath xmlns:m="http://schemas.openxmlformats.org/officeDocument/2006/math">
                    <m:r>
                      <a:rPr lang="en-US" b="0" i="1" smtClean="0">
                        <a:latin typeface="Cambria Math" panose="02040503050406030204" pitchFamily="18" charset="0"/>
                      </a:rPr>
                      <m:t>𝜏</m:t>
                    </m:r>
                  </m:oMath>
                </a14:m>
                <a:r>
                  <a:rPr lang="en-US" dirty="0"/>
                  <a:t>-</a:t>
                </a:r>
                <a:r>
                  <a:rPr lang="en-US" dirty="0" err="1"/>
                  <a:t>th</a:t>
                </a:r>
                <a:r>
                  <a:rPr lang="en-US" dirty="0"/>
                  <a:t> epoch:</a:t>
                </a:r>
              </a:p>
              <a:p>
                <a:pPr lvl="1"/>
                <a:r>
                  <a:rPr lang="en-US" dirty="0"/>
                  <a:t>Randomly select an active item </a:t>
                </a:r>
                <a14:m>
                  <m:oMath xmlns:m="http://schemas.openxmlformats.org/officeDocument/2006/math">
                    <m:r>
                      <a:rPr lang="en-US" b="0" i="1" smtClean="0">
                        <a:latin typeface="Cambria Math" panose="02040503050406030204" pitchFamily="18" charset="0"/>
                      </a:rPr>
                      <m:t>𝑖</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𝐴</m:t>
                        </m:r>
                      </m:e>
                      <m:sup>
                        <m:r>
                          <a:rPr lang="en-US" b="0" i="1" smtClean="0">
                            <a:latin typeface="Cambria Math" panose="02040503050406030204" pitchFamily="18" charset="0"/>
                          </a:rPr>
                          <m:t>(</m:t>
                        </m:r>
                        <m:r>
                          <a:rPr lang="en-US" b="0" i="1" smtClean="0">
                            <a:latin typeface="Cambria Math" panose="02040503050406030204" pitchFamily="18" charset="0"/>
                          </a:rPr>
                          <m:t>𝜏</m:t>
                        </m:r>
                        <m:r>
                          <a:rPr lang="en-US" b="0" i="1" smtClean="0">
                            <a:latin typeface="Cambria Math" panose="02040503050406030204" pitchFamily="18" charset="0"/>
                          </a:rPr>
                          <m:t>)</m:t>
                        </m:r>
                      </m:sup>
                    </m:sSup>
                  </m:oMath>
                </a14:m>
                <a:endParaRPr lang="en-US" dirty="0"/>
              </a:p>
              <a:p>
                <a:pPr lvl="1"/>
                <a:endParaRPr lang="en-US" dirty="0"/>
              </a:p>
              <a:p>
                <a:pPr lvl="1"/>
                <a:r>
                  <a:rPr lang="en-US" dirty="0"/>
                  <a:t>Find the assortment </a:t>
                </a:r>
                <a14:m>
                  <m:oMath xmlns:m="http://schemas.openxmlformats.org/officeDocument/2006/math">
                    <m:r>
                      <a:rPr lang="en-US" b="0" i="1" smtClean="0">
                        <a:latin typeface="Cambria Math" panose="02040503050406030204" pitchFamily="18" charset="0"/>
                      </a:rPr>
                      <m:t>𝑆</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𝐴</m:t>
                        </m:r>
                      </m:e>
                      <m:sup>
                        <m:r>
                          <a:rPr lang="en-US" b="0" i="1" smtClean="0">
                            <a:latin typeface="Cambria Math" panose="02040503050406030204" pitchFamily="18" charset="0"/>
                          </a:rPr>
                          <m:t>(</m:t>
                        </m:r>
                        <m:r>
                          <a:rPr lang="en-US" b="0" i="1" smtClean="0">
                            <a:latin typeface="Cambria Math" panose="02040503050406030204" pitchFamily="18" charset="0"/>
                          </a:rPr>
                          <m:t>𝜏</m:t>
                        </m:r>
                        <m:r>
                          <a:rPr lang="en-US" b="0" i="1" smtClean="0">
                            <a:latin typeface="Cambria Math" panose="02040503050406030204" pitchFamily="18" charset="0"/>
                          </a:rPr>
                          <m:t>)</m:t>
                        </m:r>
                      </m:sup>
                    </m:sSup>
                  </m:oMath>
                </a14:m>
                <a:r>
                  <a:rPr lang="en-US" dirty="0"/>
                  <a:t> that contains </a:t>
                </a:r>
                <a14:m>
                  <m:oMath xmlns:m="http://schemas.openxmlformats.org/officeDocument/2006/math">
                    <m:r>
                      <a:rPr lang="en-US" b="0" i="1" smtClean="0">
                        <a:latin typeface="Cambria Math" panose="02040503050406030204" pitchFamily="18" charset="0"/>
                      </a:rPr>
                      <m:t>𝑖</m:t>
                    </m:r>
                  </m:oMath>
                </a14:m>
                <a:r>
                  <a:rPr lang="en-US" dirty="0"/>
                  <a:t> and maximize the  expected revenue </a:t>
                </a:r>
                <a:r>
                  <a:rPr lang="en-US" altLang="zh-CN" dirty="0"/>
                  <a:t>based on current utility estimates</a:t>
                </a:r>
                <a:r>
                  <a:rPr lang="en-US" dirty="0"/>
                  <a:t>: </a:t>
                </a:r>
              </a:p>
              <a:p>
                <a:pPr lvl="1"/>
                <a:endParaRPr lang="en-US" dirty="0"/>
              </a:p>
              <a:p>
                <a:pPr lvl="1"/>
                <a:endParaRPr lang="en-US" dirty="0"/>
              </a:p>
              <a:p>
                <a:pPr lvl="1"/>
                <a:endParaRPr lang="en-US" dirty="0"/>
              </a:p>
              <a:p>
                <a:pPr lvl="1"/>
                <a:r>
                  <a:rPr lang="en-US" dirty="0"/>
                  <a:t> Offer the assortment and record</a:t>
                </a:r>
              </a:p>
              <a:p>
                <a:pPr lvl="2"/>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i="1">
                            <a:latin typeface="Cambria Math" panose="02040503050406030204" pitchFamily="18" charset="0"/>
                          </a:rPr>
                          <m:t>𝑖</m:t>
                        </m:r>
                      </m:sub>
                    </m:sSub>
                  </m:oMath>
                </a14:m>
                <a:r>
                  <a:rPr lang="en-US" dirty="0"/>
                  <a:t>: the number of times that </a:t>
                </a:r>
                <a14:m>
                  <m:oMath xmlns:m="http://schemas.openxmlformats.org/officeDocument/2006/math">
                    <m:r>
                      <a:rPr lang="en-US" i="1">
                        <a:latin typeface="Cambria Math" panose="02040503050406030204" pitchFamily="18" charset="0"/>
                      </a:rPr>
                      <m:t>𝑖</m:t>
                    </m:r>
                  </m:oMath>
                </a14:m>
                <a:r>
                  <a:rPr lang="en-US" dirty="0"/>
                  <a:t> is selected as active item and was purchase</a:t>
                </a:r>
                <a:endParaRPr lang="en-US" i="1" dirty="0">
                  <a:latin typeface="Cambria Math" panose="02040503050406030204" pitchFamily="18" charset="0"/>
                </a:endParaRPr>
              </a:p>
              <a:p>
                <a:pPr lvl="2"/>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i="1">
                            <a:latin typeface="Cambria Math" panose="02040503050406030204" pitchFamily="18" charset="0"/>
                          </a:rPr>
                          <m:t>0</m:t>
                        </m:r>
                        <m:r>
                          <a:rPr lang="en-US" i="1">
                            <a:latin typeface="Cambria Math" panose="02040503050406030204" pitchFamily="18" charset="0"/>
                          </a:rPr>
                          <m:t>𝑖</m:t>
                        </m:r>
                      </m:sub>
                    </m:sSub>
                    <m:r>
                      <a:rPr lang="en-US">
                        <a:latin typeface="Cambria Math" panose="02040503050406030204" pitchFamily="18" charset="0"/>
                      </a:rPr>
                      <m:t>:</m:t>
                    </m:r>
                  </m:oMath>
                </a14:m>
                <a:r>
                  <a:rPr lang="zh-CN" altLang="en-US" dirty="0"/>
                  <a:t> </a:t>
                </a:r>
                <a:r>
                  <a:rPr lang="en-US" dirty="0"/>
                  <a:t>the number of times that </a:t>
                </a:r>
                <a14:m>
                  <m:oMath xmlns:m="http://schemas.openxmlformats.org/officeDocument/2006/math">
                    <m:r>
                      <a:rPr lang="en-US" i="1">
                        <a:latin typeface="Cambria Math" panose="02040503050406030204" pitchFamily="18" charset="0"/>
                      </a:rPr>
                      <m:t>𝑖</m:t>
                    </m:r>
                  </m:oMath>
                </a14:m>
                <a:r>
                  <a:rPr lang="en-US" dirty="0"/>
                  <a:t> is selected as active item and there is no purchase </a:t>
                </a:r>
              </a:p>
              <a:p>
                <a:pPr lvl="2"/>
                <a:r>
                  <a:rPr lang="en-US" dirty="0"/>
                  <a:t>Without outlier: </a:t>
                </a:r>
                <a14:m>
                  <m:oMath xmlns:m="http://schemas.openxmlformats.org/officeDocument/2006/math">
                    <m:r>
                      <a:rPr lang="en-US" b="0" i="1" smtClean="0">
                        <a:latin typeface="Cambria Math" panose="02040503050406030204" pitchFamily="18" charset="0"/>
                        <a:ea typeface="Cambria Math" panose="02040503050406030204" pitchFamily="18" charset="0"/>
                      </a:rPr>
                      <m:t>𝔼</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𝑖</m:t>
                            </m:r>
                          </m:sub>
                        </m:sSub>
                      </m:e>
                    </m:d>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num>
                      <m:den>
                        <m:r>
                          <a:rPr lang="en-US" b="0" i="1" smtClean="0">
                            <a:latin typeface="Cambria Math" panose="02040503050406030204" pitchFamily="18" charset="0"/>
                          </a:rPr>
                          <m:t>1+</m:t>
                        </m:r>
                        <m:nary>
                          <m:naryPr>
                            <m:chr m:val="∑"/>
                            <m:limLoc m:val="subSup"/>
                            <m:supHide m:val="on"/>
                            <m:ctrlPr>
                              <a:rPr lang="en-US" b="0" i="1" smtClean="0">
                                <a:latin typeface="Cambria Math" panose="02040503050406030204" pitchFamily="18" charset="0"/>
                              </a:rPr>
                            </m:ctrlPr>
                          </m:naryPr>
                          <m:sub>
                            <m:r>
                              <m:rPr>
                                <m:brk m:alnAt="9"/>
                              </m:rPr>
                              <a:rPr lang="en-US" b="0" i="1" smtClean="0">
                                <a:latin typeface="Cambria Math" panose="02040503050406030204" pitchFamily="18" charset="0"/>
                              </a:rPr>
                              <m:t>𝑗</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𝑗</m:t>
                                </m:r>
                              </m:sub>
                            </m:sSub>
                          </m:e>
                        </m:nary>
                      </m:den>
                    </m:f>
                    <m:r>
                      <a:rPr lang="en-US" b="0" i="0" smtClean="0">
                        <a:latin typeface="Cambria Math" panose="02040503050406030204" pitchFamily="18" charset="0"/>
                      </a:rPr>
                      <m:t>,</m:t>
                    </m:r>
                    <m:r>
                      <a:rPr lang="en-US" i="1">
                        <a:latin typeface="Cambria Math" panose="02040503050406030204" pitchFamily="18" charset="0"/>
                        <a:ea typeface="Cambria Math" panose="02040503050406030204" pitchFamily="18" charset="0"/>
                      </a:rPr>
                      <m:t>𝔼</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b="0" i="1" smtClean="0">
                                <a:latin typeface="Cambria Math" panose="02040503050406030204" pitchFamily="18" charset="0"/>
                              </a:rPr>
                              <m:t>0</m:t>
                            </m:r>
                            <m:r>
                              <a:rPr lang="en-US" i="1">
                                <a:latin typeface="Cambria Math" panose="02040503050406030204" pitchFamily="18" charset="0"/>
                              </a:rPr>
                              <m:t>𝑖</m:t>
                            </m:r>
                          </m:sub>
                        </m:sSub>
                      </m:e>
                    </m:d>
                    <m:r>
                      <a:rPr lang="en-US" i="1">
                        <a:latin typeface="Cambria Math" panose="02040503050406030204" pitchFamily="18" charset="0"/>
                      </a:rPr>
                      <m:t>∝</m:t>
                    </m:r>
                    <m:f>
                      <m:fPr>
                        <m:ctrlPr>
                          <a:rPr lang="en-US" i="1">
                            <a:latin typeface="Cambria Math" panose="02040503050406030204" pitchFamily="18" charset="0"/>
                          </a:rPr>
                        </m:ctrlPr>
                      </m:fPr>
                      <m:num>
                        <m:r>
                          <a:rPr lang="en-US" b="0" i="1" smtClean="0">
                            <a:latin typeface="Cambria Math" panose="02040503050406030204" pitchFamily="18" charset="0"/>
                          </a:rPr>
                          <m:t>1</m:t>
                        </m:r>
                      </m:num>
                      <m:den>
                        <m:r>
                          <a:rPr lang="en-US" i="1">
                            <a:latin typeface="Cambria Math" panose="02040503050406030204" pitchFamily="18" charset="0"/>
                          </a:rPr>
                          <m:t>1+</m:t>
                        </m:r>
                        <m:nary>
                          <m:naryPr>
                            <m:chr m:val="∑"/>
                            <m:limLoc m:val="subSup"/>
                            <m:supHide m:val="on"/>
                            <m:ctrlPr>
                              <a:rPr lang="en-US" i="1">
                                <a:latin typeface="Cambria Math" panose="02040503050406030204" pitchFamily="18" charset="0"/>
                              </a:rPr>
                            </m:ctrlPr>
                          </m:naryPr>
                          <m:sub>
                            <m:r>
                              <m:rPr>
                                <m:brk m:alnAt="9"/>
                              </m:rPr>
                              <a:rPr lang="en-US" i="1">
                                <a:latin typeface="Cambria Math" panose="02040503050406030204" pitchFamily="18" charset="0"/>
                              </a:rPr>
                              <m:t>𝑗</m:t>
                            </m:r>
                          </m:sub>
                          <m:sup/>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𝑗</m:t>
                                </m:r>
                              </m:sub>
                            </m:sSub>
                          </m:e>
                        </m:nary>
                      </m:den>
                    </m:f>
                  </m:oMath>
                </a14:m>
                <a:endParaRPr lang="en-US" dirty="0"/>
              </a:p>
              <a:p>
                <a:pPr lvl="1"/>
                <a:r>
                  <a:rPr lang="en-US" dirty="0"/>
                  <a:t>Estimate utility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oMath>
                </a14:m>
                <a:r>
                  <a:rPr lang="en-US" dirty="0"/>
                  <a:t> by </a:t>
                </a:r>
                <a14:m>
                  <m:oMath xmlns:m="http://schemas.openxmlformats.org/officeDocument/2006/math">
                    <m:sSub>
                      <m:sSubPr>
                        <m:ctrlPr>
                          <a:rPr lang="en-US" b="0" i="1" dirty="0"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𝑣</m:t>
                            </m:r>
                          </m:e>
                        </m:acc>
                      </m:e>
                      <m:sub>
                        <m:r>
                          <a:rPr lang="en-US" b="0" i="1" dirty="0" smtClean="0">
                            <a:latin typeface="Cambria Math" panose="02040503050406030204" pitchFamily="18" charset="0"/>
                          </a:rPr>
                          <m:t>𝑖</m:t>
                        </m:r>
                      </m:sub>
                    </m:sSub>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𝑛</m:t>
                        </m:r>
                      </m:e>
                      <m:sub>
                        <m:r>
                          <a:rPr lang="en-US" b="0" i="1" dirty="0" smtClean="0">
                            <a:latin typeface="Cambria Math" panose="02040503050406030204" pitchFamily="18" charset="0"/>
                          </a:rPr>
                          <m:t>𝑖</m:t>
                        </m:r>
                      </m:sub>
                    </m:sSub>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𝑛</m:t>
                        </m:r>
                      </m:e>
                      <m:sub>
                        <m:r>
                          <a:rPr lang="en-US" b="0" i="1" dirty="0" smtClean="0">
                            <a:latin typeface="Cambria Math" panose="02040503050406030204" pitchFamily="18" charset="0"/>
                          </a:rPr>
                          <m:t>0</m:t>
                        </m:r>
                        <m:r>
                          <a:rPr lang="en-US" b="0" i="1" dirty="0" smtClean="0">
                            <a:latin typeface="Cambria Math" panose="02040503050406030204" pitchFamily="18" charset="0"/>
                          </a:rPr>
                          <m:t>𝑖</m:t>
                        </m:r>
                      </m:sub>
                    </m:sSub>
                  </m:oMath>
                </a14:m>
                <a:r>
                  <a:rPr lang="en-US" dirty="0"/>
                  <a:t>  (carefully bound outlier)</a:t>
                </a:r>
              </a:p>
              <a:p>
                <a:pPr lvl="1"/>
                <a:r>
                  <a:rPr lang="en-US" dirty="0"/>
                  <a:t>Repeat the procedure of removing “bad” items</a:t>
                </a:r>
              </a:p>
              <a:p>
                <a:pPr lvl="2"/>
                <a:endParaRPr lang="en-US" dirty="0"/>
              </a:p>
              <a:p>
                <a:pPr lvl="2"/>
                <a:endParaRPr lang="en-US" dirty="0"/>
              </a:p>
              <a:p>
                <a:pPr marL="457200" lvl="1" indent="0">
                  <a:buNone/>
                </a:pPr>
                <a:endParaRPr lang="en-US" dirty="0"/>
              </a:p>
              <a:p>
                <a:pPr marL="457200" lvl="1" indent="0">
                  <a:buNone/>
                </a:pPr>
                <a:endParaRPr lang="en-US" dirty="0"/>
              </a:p>
              <a:p>
                <a:pPr marL="457200" lvl="1" indent="0">
                  <a:buNone/>
                </a:pPr>
                <a:r>
                  <a:rPr lang="en-US" dirty="0"/>
                  <a:t>  </a:t>
                </a:r>
              </a:p>
              <a:p>
                <a:pPr lvl="1"/>
                <a:endParaRPr lang="en-US" dirty="0"/>
              </a:p>
              <a:p>
                <a:pPr lvl="1"/>
                <a:endParaRPr lang="en-US" dirty="0"/>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052736"/>
                <a:ext cx="8229600" cy="5248275"/>
              </a:xfrm>
              <a:blipFill>
                <a:blip r:embed="rId3"/>
                <a:stretch>
                  <a:fillRect l="-815" t="-697" r="-1333" b="-13124"/>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1E899246-390C-4042-BE19-60E1D5BF357F}" type="slidenum">
              <a:rPr lang="zh-CN" altLang="en-US" smtClean="0"/>
              <a:pPr>
                <a:defRPr/>
              </a:pPr>
              <a:t>16</a:t>
            </a:fld>
            <a:endParaRPr lang="en-US" altLang="zh-CN" dirty="0"/>
          </a:p>
        </p:txBody>
      </p:sp>
      <p:pic>
        <p:nvPicPr>
          <p:cNvPr id="5" name="Picture 4"/>
          <p:cNvPicPr>
            <a:picLocks noChangeAspect="1"/>
          </p:cNvPicPr>
          <p:nvPr>
            <p:custDataLst>
              <p:tags r:id="rId1"/>
            </p:custDataLst>
          </p:nvPr>
        </p:nvPicPr>
        <p:blipFill>
          <a:blip r:embed="rId4" cstate="print">
            <a:extLst>
              <a:ext uri="{28A0092B-C50C-407E-A947-70E740481C1C}">
                <a14:useLocalDpi xmlns:a14="http://schemas.microsoft.com/office/drawing/2010/main" val="0"/>
              </a:ext>
            </a:extLst>
          </a:blip>
          <a:stretch>
            <a:fillRect/>
          </a:stretch>
        </p:blipFill>
        <p:spPr>
          <a:xfrm>
            <a:off x="3563888" y="3142012"/>
            <a:ext cx="2313432" cy="484632"/>
          </a:xfrm>
          <a:prstGeom prst="rect">
            <a:avLst/>
          </a:prstGeom>
        </p:spPr>
      </p:pic>
    </p:spTree>
    <p:extLst>
      <p:ext uri="{BB962C8B-B14F-4D97-AF65-F5344CB8AC3E}">
        <p14:creationId xmlns:p14="http://schemas.microsoft.com/office/powerpoint/2010/main" val="38088851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Efficient Optimization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08520" y="1137108"/>
                <a:ext cx="9505056" cy="5248275"/>
              </a:xfrm>
            </p:spPr>
            <p:txBody>
              <a:bodyPr/>
              <a:lstStyle/>
              <a:p>
                <a:r>
                  <a:rPr lang="en-US" dirty="0"/>
                  <a:t>Given the current estimate </a:t>
                </a:r>
                <a14:m>
                  <m:oMath xmlns:m="http://schemas.openxmlformats.org/officeDocument/2006/math">
                    <m:d>
                      <m:dPr>
                        <m:ctrlPr>
                          <a:rPr lang="en-US" b="0" i="1" smtClean="0">
                            <a:latin typeface="Cambria Math" panose="02040503050406030204" pitchFamily="18" charset="0"/>
                          </a:rPr>
                        </m:ctrlPr>
                      </m:dPr>
                      <m:e>
                        <m:sSub>
                          <m:sSubPr>
                            <m:ctrlPr>
                              <a:rPr lang="en-US" b="0" i="1" dirty="0"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i="1">
                                    <a:latin typeface="Cambria Math" panose="02040503050406030204" pitchFamily="18" charset="0"/>
                                  </a:rPr>
                                  <m:t>𝑣</m:t>
                                </m:r>
                              </m:e>
                            </m:acc>
                          </m:e>
                          <m:sub>
                            <m:r>
                              <a:rPr lang="en-US" b="0" i="1" dirty="0" smtClean="0">
                                <a:latin typeface="Cambria Math" panose="02040503050406030204" pitchFamily="18" charset="0"/>
                              </a:rPr>
                              <m:t>1</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i="1">
                                    <a:latin typeface="Cambria Math" panose="02040503050406030204" pitchFamily="18" charset="0"/>
                                  </a:rPr>
                                  <m:t>𝑣</m:t>
                                </m:r>
                              </m:e>
                            </m:acc>
                          </m:e>
                          <m:sub>
                            <m:r>
                              <a:rPr lang="en-US" b="0" i="1" smtClean="0">
                                <a:latin typeface="Cambria Math" panose="02040503050406030204" pitchFamily="18" charset="0"/>
                              </a:rPr>
                              <m:t>𝑛</m:t>
                            </m:r>
                          </m:sub>
                        </m:sSub>
                      </m:e>
                    </m:d>
                    <m:r>
                      <a:rPr lang="en-US" b="0" i="1" smtClean="0">
                        <a:latin typeface="Cambria Math" panose="02040503050406030204" pitchFamily="18" charset="0"/>
                      </a:rPr>
                      <m:t>,</m:t>
                    </m:r>
                  </m:oMath>
                </a14:m>
                <a:r>
                  <a:rPr lang="zh-CN" altLang="en-US" dirty="0"/>
                  <a:t> </a:t>
                </a:r>
                <a:r>
                  <a:rPr lang="en-US" altLang="zh-CN" dirty="0"/>
                  <a:t>s</a:t>
                </a:r>
                <a:r>
                  <a:rPr lang="en-US" dirty="0"/>
                  <a:t>olve the combinatorial optimization</a:t>
                </a:r>
              </a:p>
              <a:p>
                <a:endParaRPr lang="en-US" dirty="0"/>
              </a:p>
              <a:p>
                <a:endParaRPr lang="en-US" dirty="0"/>
              </a:p>
              <a:p>
                <a:pPr lvl="1"/>
                <a:endParaRPr lang="en-US" dirty="0"/>
              </a:p>
              <a:p>
                <a:pPr lvl="1"/>
                <a:r>
                  <a:rPr lang="en-US" altLang="zh-CN" dirty="0"/>
                  <a:t>Additional constraint </a:t>
                </a:r>
                <a14:m>
                  <m:oMath xmlns:m="http://schemas.openxmlformats.org/officeDocument/2006/math">
                    <m:r>
                      <a:rPr lang="en-US" altLang="zh-CN" b="0" i="1" smtClean="0">
                        <a:latin typeface="Cambria Math" panose="02040503050406030204" pitchFamily="18" charset="0"/>
                      </a:rPr>
                      <m:t>𝑖</m:t>
                    </m:r>
                    <m:r>
                      <a:rPr lang="en-US" altLang="zh-CN" b="0" i="1" smtClean="0">
                        <a:latin typeface="Cambria Math" panose="02040503050406030204" pitchFamily="18" charset="0"/>
                      </a:rPr>
                      <m:t>∈</m:t>
                    </m:r>
                    <m:r>
                      <m:rPr>
                        <m:sty m:val="p"/>
                      </m:rPr>
                      <a:rPr lang="en-US" altLang="zh-CN" b="0" i="1" smtClean="0">
                        <a:latin typeface="Cambria Math" panose="02040503050406030204" pitchFamily="18" charset="0"/>
                      </a:rPr>
                      <m:t>S</m:t>
                    </m:r>
                    <m:r>
                      <a:rPr lang="en-US" altLang="zh-CN" b="0" i="1" smtClean="0">
                        <a:latin typeface="Cambria Math" panose="02040503050406030204" pitchFamily="18" charset="0"/>
                      </a:rPr>
                      <m:t> </m:t>
                    </m:r>
                  </m:oMath>
                </a14:m>
                <a:r>
                  <a:rPr lang="en-US" dirty="0"/>
                  <a:t>, utilize the idea from  </a:t>
                </a:r>
                <a:r>
                  <a:rPr lang="en-US" dirty="0" err="1"/>
                  <a:t>Rusmevichientong</a:t>
                </a:r>
                <a:r>
                  <a:rPr lang="en-US" dirty="0"/>
                  <a:t> et al.10</a:t>
                </a:r>
              </a:p>
              <a:p>
                <a:pPr lvl="2"/>
                <a:r>
                  <a:rPr lang="en-US" dirty="0"/>
                  <a:t>Binary search on the optimal revenue</a:t>
                </a:r>
              </a:p>
              <a:p>
                <a:pPr lvl="1"/>
                <a:endParaRPr lang="en-US" dirty="0"/>
              </a:p>
              <a:p>
                <a:pPr lvl="1"/>
                <a:r>
                  <a:rPr lang="en-US" dirty="0"/>
                  <a:t>A valid lower bound on revenue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m:rPr>
                            <m:sty m:val="p"/>
                          </m:rPr>
                          <a:rPr lang="en-US" b="0" i="0" smtClean="0">
                            <a:latin typeface="Cambria Math" panose="02040503050406030204" pitchFamily="18" charset="0"/>
                          </a:rPr>
                          <m:t>low</m:t>
                        </m:r>
                      </m:sub>
                    </m:sSub>
                  </m:oMath>
                </a14:m>
                <a:r>
                  <a:rPr lang="en-US" dirty="0"/>
                  <a:t>: there exists </a:t>
                </a:r>
                <a14:m>
                  <m:oMath xmlns:m="http://schemas.openxmlformats.org/officeDocument/2006/math">
                    <m:r>
                      <a:rPr lang="en-US" b="0" i="1" smtClean="0">
                        <a:latin typeface="Cambria Math" panose="02040503050406030204" pitchFamily="18" charset="0"/>
                      </a:rPr>
                      <m:t>𝑆</m:t>
                    </m:r>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𝑖</m:t>
                    </m:r>
                  </m:oMath>
                </a14:m>
                <a:r>
                  <a:rPr lang="en-US" dirty="0"/>
                  <a:t> such that</a:t>
                </a:r>
              </a:p>
              <a:p>
                <a:pPr lvl="1"/>
                <a:endParaRPr lang="en-US" dirty="0"/>
              </a:p>
              <a:p>
                <a:pPr lvl="1"/>
                <a:endParaRPr lang="en-US" dirty="0"/>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08520" y="1137108"/>
                <a:ext cx="9505056" cy="5248275"/>
              </a:xfrm>
              <a:blipFill>
                <a:blip r:embed="rId5"/>
                <a:stretch>
                  <a:fillRect l="-706" t="-698"/>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1E899246-390C-4042-BE19-60E1D5BF357F}" type="slidenum">
              <a:rPr lang="zh-CN" altLang="en-US" smtClean="0"/>
              <a:pPr>
                <a:defRPr/>
              </a:pPr>
              <a:t>17</a:t>
            </a:fld>
            <a:endParaRPr lang="en-US" altLang="zh-CN" dirty="0"/>
          </a:p>
        </p:txBody>
      </p:sp>
      <p:pic>
        <p:nvPicPr>
          <p:cNvPr id="16" name="Picture 15"/>
          <p:cNvPicPr>
            <a:picLocks noChangeAspect="1"/>
          </p:cNvPicPr>
          <p:nvPr>
            <p:custDataLst>
              <p:tags r:id="rId1"/>
            </p:custDataLst>
          </p:nvPr>
        </p:nvPicPr>
        <p:blipFill>
          <a:blip r:embed="rId6" cstate="print">
            <a:extLst>
              <a:ext uri="{28A0092B-C50C-407E-A947-70E740481C1C}">
                <a14:useLocalDpi xmlns:a14="http://schemas.microsoft.com/office/drawing/2010/main" val="0"/>
              </a:ext>
            </a:extLst>
          </a:blip>
          <a:stretch>
            <a:fillRect/>
          </a:stretch>
        </p:blipFill>
        <p:spPr>
          <a:xfrm>
            <a:off x="2339752" y="1966440"/>
            <a:ext cx="3361944" cy="687324"/>
          </a:xfrm>
          <a:prstGeom prst="rect">
            <a:avLst/>
          </a:prstGeom>
        </p:spPr>
      </p:pic>
      <p:pic>
        <p:nvPicPr>
          <p:cNvPr id="17" name="Picture 16"/>
          <p:cNvPicPr>
            <a:picLocks noChangeAspect="1"/>
          </p:cNvPicPr>
          <p:nvPr>
            <p:custDataLst>
              <p:tags r:id="rId2"/>
            </p:custDataLst>
          </p:nvPr>
        </p:nvPicPr>
        <p:blipFill>
          <a:blip r:embed="rId7" cstate="print">
            <a:extLst>
              <a:ext uri="{28A0092B-C50C-407E-A947-70E740481C1C}">
                <a14:useLocalDpi xmlns:a14="http://schemas.microsoft.com/office/drawing/2010/main" val="0"/>
              </a:ext>
            </a:extLst>
          </a:blip>
          <a:stretch>
            <a:fillRect/>
          </a:stretch>
        </p:blipFill>
        <p:spPr>
          <a:xfrm>
            <a:off x="409776" y="4653136"/>
            <a:ext cx="2124456" cy="687324"/>
          </a:xfrm>
          <a:prstGeom prst="rect">
            <a:avLst/>
          </a:prstGeom>
        </p:spPr>
      </p:pic>
      <p:sp>
        <p:nvSpPr>
          <p:cNvPr id="11" name="Right Arrow 10"/>
          <p:cNvSpPr/>
          <p:nvPr/>
        </p:nvSpPr>
        <p:spPr bwMode="auto">
          <a:xfrm>
            <a:off x="2685025" y="4888786"/>
            <a:ext cx="504056" cy="216024"/>
          </a:xfrm>
          <a:prstGeom prst="rightArrow">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endParaRPr>
          </a:p>
        </p:txBody>
      </p:sp>
      <p:pic>
        <p:nvPicPr>
          <p:cNvPr id="18" name="Picture 17"/>
          <p:cNvPicPr>
            <a:picLocks noChangeAspect="1"/>
          </p:cNvPicPr>
          <p:nvPr>
            <p:custDataLst>
              <p:tags r:id="rId3"/>
            </p:custDataLst>
          </p:nvPr>
        </p:nvPicPr>
        <p:blipFill>
          <a:blip r:embed="rId8" cstate="print">
            <a:extLst>
              <a:ext uri="{28A0092B-C50C-407E-A947-70E740481C1C}">
                <a14:useLocalDpi xmlns:a14="http://schemas.microsoft.com/office/drawing/2010/main" val="0"/>
              </a:ext>
            </a:extLst>
          </a:blip>
          <a:stretch>
            <a:fillRect/>
          </a:stretch>
        </p:blipFill>
        <p:spPr>
          <a:xfrm>
            <a:off x="3448756" y="4805344"/>
            <a:ext cx="5155692" cy="598932"/>
          </a:xfrm>
          <a:prstGeom prst="rect">
            <a:avLst/>
          </a:prstGeom>
        </p:spPr>
      </p:pic>
      <p:sp>
        <p:nvSpPr>
          <p:cNvPr id="14" name="Right Brace 13"/>
          <p:cNvSpPr/>
          <p:nvPr/>
        </p:nvSpPr>
        <p:spPr bwMode="auto">
          <a:xfrm rot="5400000">
            <a:off x="6341913" y="4138419"/>
            <a:ext cx="348606" cy="2880320"/>
          </a:xfrm>
          <a:prstGeom prst="rightBrac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endParaRPr>
          </a:p>
        </p:txBody>
      </p:sp>
      <mc:AlternateContent xmlns:mc="http://schemas.openxmlformats.org/markup-compatibility/2006">
        <mc:Choice xmlns:a14="http://schemas.microsoft.com/office/drawing/2010/main" Requires="a14">
          <p:sp>
            <p:nvSpPr>
              <p:cNvPr id="15" name="TextBox 14"/>
              <p:cNvSpPr txBox="1"/>
              <p:nvPr/>
            </p:nvSpPr>
            <p:spPr>
              <a:xfrm>
                <a:off x="4211960" y="5825421"/>
                <a:ext cx="4176464" cy="639214"/>
              </a:xfrm>
              <a:prstGeom prst="rect">
                <a:avLst/>
              </a:prstGeom>
              <a:noFill/>
            </p:spPr>
            <p:txBody>
              <a:bodyPr wrap="square" rtlCol="0">
                <a:spAutoFit/>
              </a:bodyPr>
              <a:lstStyle/>
              <a:p>
                <a:r>
                  <a:rPr lang="en-US" sz="1600" dirty="0"/>
                  <a:t>Exists such </a:t>
                </a:r>
                <a14:m>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𝑆</m:t>
                        </m:r>
                      </m:e>
                      <m:sup>
                        <m:r>
                          <a:rPr lang="en-US" sz="1600" b="0" i="1" smtClean="0">
                            <a:latin typeface="Cambria Math" panose="02040503050406030204" pitchFamily="18" charset="0"/>
                          </a:rPr>
                          <m:t>′</m:t>
                        </m:r>
                      </m:sup>
                    </m:sSup>
                    <m:r>
                      <a:rPr lang="en-US" sz="1600" b="0" i="1" smtClean="0">
                        <a:latin typeface="Cambria Math" panose="02040503050406030204" pitchFamily="18" charset="0"/>
                      </a:rPr>
                      <m:t>: </m:t>
                    </m:r>
                  </m:oMath>
                </a14:m>
                <a:r>
                  <a:rPr lang="en-US" sz="1600" dirty="0"/>
                  <a:t> find the largest </a:t>
                </a:r>
                <a14:m>
                  <m:oMath xmlns:m="http://schemas.openxmlformats.org/officeDocument/2006/math">
                    <m:r>
                      <a:rPr lang="en-US" sz="1600" b="0" i="1" smtClean="0">
                        <a:latin typeface="Cambria Math" panose="02040503050406030204" pitchFamily="18" charset="0"/>
                      </a:rPr>
                      <m:t>𝐾</m:t>
                    </m:r>
                    <m:r>
                      <a:rPr lang="en-US" sz="1600" b="0" i="1" smtClean="0">
                        <a:latin typeface="Cambria Math" panose="02040503050406030204" pitchFamily="18" charset="0"/>
                      </a:rPr>
                      <m:t>−1</m:t>
                    </m:r>
                  </m:oMath>
                </a14:m>
                <a:r>
                  <a:rPr lang="en-US" sz="1600" dirty="0"/>
                  <a:t> items with the positive values on </a:t>
                </a:r>
                <a14:m>
                  <m:oMath xmlns:m="http://schemas.openxmlformats.org/officeDocument/2006/math">
                    <m:d>
                      <m:dPr>
                        <m:ctrlPr>
                          <a:rPr lang="en-US" sz="1600" b="0" i="1" smtClean="0">
                            <a:latin typeface="Cambria Math" panose="02040503050406030204" pitchFamily="18" charset="0"/>
                          </a:rPr>
                        </m:ctrlPr>
                      </m:dPr>
                      <m:e>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𝑟</m:t>
                            </m:r>
                          </m:e>
                          <m:sub>
                            <m:r>
                              <a:rPr lang="en-US" sz="1600" b="0" i="1" smtClean="0">
                                <a:latin typeface="Cambria Math" panose="02040503050406030204" pitchFamily="18" charset="0"/>
                              </a:rPr>
                              <m:t>𝑗</m:t>
                            </m:r>
                          </m:sub>
                        </m:sSub>
                        <m:r>
                          <a:rPr lang="en-US" sz="1600" b="0" i="1" smtClean="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𝑟</m:t>
                            </m:r>
                          </m:e>
                          <m:sub>
                            <m:r>
                              <m:rPr>
                                <m:sty m:val="p"/>
                              </m:rPr>
                              <a:rPr lang="en-US" sz="1600" b="0" i="0" smtClean="0">
                                <a:latin typeface="Cambria Math" panose="02040503050406030204" pitchFamily="18" charset="0"/>
                              </a:rPr>
                              <m:t>low</m:t>
                            </m:r>
                            <m:r>
                              <a:rPr lang="en-US" sz="1600" b="0" i="0" smtClean="0">
                                <a:latin typeface="Cambria Math" panose="02040503050406030204" pitchFamily="18" charset="0"/>
                              </a:rPr>
                              <m:t> </m:t>
                            </m:r>
                          </m:sub>
                        </m:sSub>
                      </m:e>
                    </m:d>
                    <m:sSub>
                      <m:sSubPr>
                        <m:ctrlPr>
                          <a:rPr lang="en-US" sz="1600" b="0" i="1" smtClean="0">
                            <a:latin typeface="Cambria Math" panose="02040503050406030204" pitchFamily="18" charset="0"/>
                          </a:rPr>
                        </m:ctrlPr>
                      </m:sSubPr>
                      <m:e>
                        <m:acc>
                          <m:accPr>
                            <m:chr m:val="̂"/>
                            <m:ctrlPr>
                              <a:rPr lang="en-US" sz="1600" b="0" i="1" smtClean="0">
                                <a:latin typeface="Cambria Math" panose="02040503050406030204" pitchFamily="18" charset="0"/>
                              </a:rPr>
                            </m:ctrlPr>
                          </m:accPr>
                          <m:e>
                            <m:r>
                              <a:rPr lang="en-US" sz="1600" i="1">
                                <a:latin typeface="Cambria Math" panose="02040503050406030204" pitchFamily="18" charset="0"/>
                              </a:rPr>
                              <m:t>𝑣</m:t>
                            </m:r>
                          </m:e>
                        </m:acc>
                      </m:e>
                      <m:sub>
                        <m:r>
                          <a:rPr lang="en-US" sz="1600" b="0" i="1" smtClean="0">
                            <a:latin typeface="Cambria Math" panose="02040503050406030204" pitchFamily="18" charset="0"/>
                          </a:rPr>
                          <m:t>𝑗</m:t>
                        </m:r>
                      </m:sub>
                    </m:sSub>
                  </m:oMath>
                </a14:m>
                <a:endParaRPr lang="en-US" sz="1600" dirty="0"/>
              </a:p>
            </p:txBody>
          </p:sp>
        </mc:Choice>
        <mc:Fallback>
          <p:sp>
            <p:nvSpPr>
              <p:cNvPr id="15" name="TextBox 14"/>
              <p:cNvSpPr txBox="1">
                <a:spLocks noRot="1" noChangeAspect="1" noMove="1" noResize="1" noEditPoints="1" noAdjustHandles="1" noChangeArrowheads="1" noChangeShapeType="1" noTextEdit="1"/>
              </p:cNvSpPr>
              <p:nvPr/>
            </p:nvSpPr>
            <p:spPr>
              <a:xfrm>
                <a:off x="4211960" y="5825421"/>
                <a:ext cx="4176464" cy="639214"/>
              </a:xfrm>
              <a:prstGeom prst="rect">
                <a:avLst/>
              </a:prstGeom>
              <a:blipFill>
                <a:blip r:embed="rId9"/>
                <a:stretch>
                  <a:fillRect l="-606" t="-1961" b="-7843"/>
                </a:stretch>
              </a:blipFill>
            </p:spPr>
            <p:txBody>
              <a:bodyPr/>
              <a:lstStyle/>
              <a:p>
                <a:r>
                  <a:rPr lang="en-US">
                    <a:noFill/>
                  </a:rPr>
                  <a:t> </a:t>
                </a:r>
              </a:p>
            </p:txBody>
          </p:sp>
        </mc:Fallback>
      </mc:AlternateContent>
    </p:spTree>
    <p:extLst>
      <p:ext uri="{BB962C8B-B14F-4D97-AF65-F5344CB8AC3E}">
        <p14:creationId xmlns:p14="http://schemas.microsoft.com/office/powerpoint/2010/main" val="2156060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a:t>A Fully Adaptive Algorithm to </a:t>
                </a:r>
                <a14:m>
                  <m:oMath xmlns:m="http://schemas.openxmlformats.org/officeDocument/2006/math">
                    <m:r>
                      <a:rPr lang="en-US" b="1" i="1" smtClean="0">
                        <a:latin typeface="Cambria Math" panose="02040503050406030204" pitchFamily="18" charset="0"/>
                      </a:rPr>
                      <m:t>𝝐</m:t>
                    </m:r>
                  </m:oMath>
                </a14:m>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a:blip r:embed="rId3"/>
                <a:stretch>
                  <a:fillRect t="-15217" b="-38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152525"/>
                <a:ext cx="8305800" cy="5444827"/>
              </a:xfrm>
            </p:spPr>
            <p:txBody>
              <a:bodyPr/>
              <a:lstStyle/>
              <a:p>
                <a:r>
                  <a:rPr lang="en-US" dirty="0"/>
                  <a:t>When </a:t>
                </a:r>
                <a14:m>
                  <m:oMath xmlns:m="http://schemas.openxmlformats.org/officeDocument/2006/math">
                    <m:r>
                      <a:rPr lang="en-US" b="0" i="1" smtClean="0">
                        <a:latin typeface="Cambria Math" panose="02040503050406030204" pitchFamily="18" charset="0"/>
                      </a:rPr>
                      <m:t>𝜖</m:t>
                    </m:r>
                  </m:oMath>
                </a14:m>
                <a:r>
                  <a:rPr lang="en-US" dirty="0"/>
                  <a:t> is unknown and cannot be easily estimated from historical data, needs an adaptive algorithm </a:t>
                </a:r>
              </a:p>
              <a:p>
                <a:endParaRPr lang="en-US" dirty="0"/>
              </a:p>
              <a:p>
                <a:r>
                  <a:rPr lang="en-US" dirty="0"/>
                  <a:t>Idea: multi-layer race elimination scheme [</a:t>
                </a:r>
                <a:r>
                  <a:rPr lang="en-US" dirty="0" err="1"/>
                  <a:t>Lykouris</a:t>
                </a:r>
                <a:r>
                  <a:rPr lang="en-US" dirty="0"/>
                  <a:t> et al. 18]</a:t>
                </a:r>
              </a:p>
              <a:p>
                <a:pPr lvl="1"/>
                <a:r>
                  <a:rPr lang="en-US" dirty="0"/>
                  <a:t>Run in parallel </a:t>
                </a:r>
                <a14:m>
                  <m:oMath xmlns:m="http://schemas.openxmlformats.org/officeDocument/2006/math">
                    <m:r>
                      <a:rPr lang="en-US" i="1">
                        <a:latin typeface="Cambria Math" panose="02040503050406030204" pitchFamily="18" charset="0"/>
                      </a:rPr>
                      <m:t>𝑂</m:t>
                    </m:r>
                    <m:d>
                      <m:dPr>
                        <m:ctrlPr>
                          <a:rPr lang="en-US" i="1">
                            <a:latin typeface="Cambria Math" panose="02040503050406030204" pitchFamily="18" charset="0"/>
                          </a:rPr>
                        </m:ctrlPr>
                      </m:dPr>
                      <m:e>
                        <m:r>
                          <m:rPr>
                            <m:sty m:val="p"/>
                          </m:rPr>
                          <a:rPr lang="en-US">
                            <a:latin typeface="Cambria Math" panose="02040503050406030204" pitchFamily="18" charset="0"/>
                          </a:rPr>
                          <m:t>log</m:t>
                        </m:r>
                        <m:r>
                          <a:rPr lang="en-US" i="1">
                            <a:latin typeface="Cambria Math" panose="02040503050406030204" pitchFamily="18" charset="0"/>
                          </a:rPr>
                          <m:t>𝑇</m:t>
                        </m:r>
                      </m:e>
                    </m:d>
                  </m:oMath>
                </a14:m>
                <a:r>
                  <a:rPr lang="en-US" dirty="0"/>
                  <a:t> threads, each with </a:t>
                </a:r>
                <a14:m>
                  <m:oMath xmlns:m="http://schemas.openxmlformats.org/officeDocument/2006/math">
                    <m:sSub>
                      <m:sSubPr>
                        <m:ctrlPr>
                          <a:rPr lang="en-US" i="1" dirty="0">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𝜖</m:t>
                            </m:r>
                          </m:e>
                        </m:acc>
                      </m:e>
                      <m:sub>
                        <m:r>
                          <a:rPr lang="en-US" i="1" dirty="0">
                            <a:latin typeface="Cambria Math" panose="02040503050406030204" pitchFamily="18" charset="0"/>
                          </a:rPr>
                          <m:t>𝑗</m:t>
                        </m:r>
                      </m:sub>
                    </m:sSub>
                    <m:r>
                      <a:rPr lang="en-US" i="1" dirty="0">
                        <a:latin typeface="Cambria Math" panose="02040503050406030204" pitchFamily="18" charset="0"/>
                      </a:rPr>
                      <m:t>=</m:t>
                    </m:r>
                    <m:sSup>
                      <m:sSupPr>
                        <m:ctrlPr>
                          <a:rPr lang="en-US" i="1" dirty="0">
                            <a:latin typeface="Cambria Math" panose="02040503050406030204" pitchFamily="18" charset="0"/>
                          </a:rPr>
                        </m:ctrlPr>
                      </m:sSupPr>
                      <m:e>
                        <m:r>
                          <a:rPr lang="en-US" i="1" dirty="0">
                            <a:latin typeface="Cambria Math" panose="02040503050406030204" pitchFamily="18" charset="0"/>
                          </a:rPr>
                          <m:t>2</m:t>
                        </m:r>
                      </m:e>
                      <m:sup>
                        <m:r>
                          <a:rPr lang="en-US" i="1" dirty="0">
                            <a:latin typeface="Cambria Math" panose="02040503050406030204" pitchFamily="18" charset="0"/>
                          </a:rPr>
                          <m:t>−</m:t>
                        </m:r>
                        <m:r>
                          <a:rPr lang="en-US" i="1" dirty="0">
                            <a:latin typeface="Cambria Math" panose="02040503050406030204" pitchFamily="18" charset="0"/>
                          </a:rPr>
                          <m:t>𝑗</m:t>
                        </m:r>
                      </m:sup>
                    </m:sSup>
                    <m:r>
                      <a:rPr lang="en-US" i="1" dirty="0">
                        <a:latin typeface="Cambria Math" panose="02040503050406030204" pitchFamily="18" charset="0"/>
                      </a:rPr>
                      <m:t>  </m:t>
                    </m:r>
                  </m:oMath>
                </a14:m>
                <a:endParaRPr lang="en-US" dirty="0"/>
              </a:p>
              <a:p>
                <a:pPr lvl="1"/>
                <a:endParaRPr lang="en-US" dirty="0"/>
              </a:p>
              <a:p>
                <a:pPr lvl="1"/>
                <a:r>
                  <a:rPr lang="en-US" dirty="0"/>
                  <a:t>Run thread </a:t>
                </a:r>
                <a14:m>
                  <m:oMath xmlns:m="http://schemas.openxmlformats.org/officeDocument/2006/math">
                    <m:r>
                      <a:rPr lang="en-US" i="1">
                        <a:latin typeface="Cambria Math" panose="02040503050406030204" pitchFamily="18" charset="0"/>
                      </a:rPr>
                      <m:t>𝑗</m:t>
                    </m:r>
                  </m:oMath>
                </a14:m>
                <a:r>
                  <a:rPr lang="en-US" dirty="0"/>
                  <a:t> with probability </a:t>
                </a:r>
                <a14:m>
                  <m:oMath xmlns:m="http://schemas.openxmlformats.org/officeDocument/2006/math">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2</m:t>
                        </m:r>
                      </m:e>
                      <m:sup>
                        <m:r>
                          <a:rPr lang="en-US" i="1">
                            <a:latin typeface="Cambria Math" panose="02040503050406030204" pitchFamily="18" charset="0"/>
                          </a:rPr>
                          <m:t>𝑗</m:t>
                        </m:r>
                      </m:sup>
                    </m:sSup>
                  </m:oMath>
                </a14:m>
                <a:r>
                  <a:rPr lang="en-US" dirty="0"/>
                  <a:t> (smaller value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𝜖</m:t>
                        </m:r>
                      </m:e>
                    </m:acc>
                  </m:oMath>
                </a14:m>
                <a:r>
                  <a:rPr lang="en-US" dirty="0"/>
                  <a:t> has a larger probability as small value of </a:t>
                </a:r>
                <a14:m>
                  <m:oMath xmlns:m="http://schemas.openxmlformats.org/officeDocument/2006/math">
                    <m:r>
                      <a:rPr lang="en-US" i="1">
                        <a:latin typeface="Cambria Math" panose="02040503050406030204" pitchFamily="18" charset="0"/>
                      </a:rPr>
                      <m:t>𝜖</m:t>
                    </m:r>
                  </m:oMath>
                </a14:m>
                <a:r>
                  <a:rPr lang="en-US" dirty="0"/>
                  <a:t> incurs smaller regret)</a:t>
                </a:r>
              </a:p>
              <a:p>
                <a:pPr lvl="1"/>
                <a:endParaRPr lang="en-US" dirty="0"/>
              </a:p>
              <a:p>
                <a:pPr lvl="1"/>
                <a:r>
                  <a:rPr lang="en-US" dirty="0"/>
                  <a:t>Enforce the following “coupling” among threads:</a:t>
                </a:r>
              </a:p>
              <a:p>
                <a:pPr lvl="2"/>
                <a:r>
                  <a:rPr lang="en-US" dirty="0">
                    <a:solidFill>
                      <a:srgbClr val="C00000"/>
                    </a:solidFill>
                  </a:rPr>
                  <a:t>If an item </a:t>
                </a:r>
                <a14:m>
                  <m:oMath xmlns:m="http://schemas.openxmlformats.org/officeDocument/2006/math">
                    <m:r>
                      <a:rPr lang="en-US" i="1">
                        <a:solidFill>
                          <a:srgbClr val="C00000"/>
                        </a:solidFill>
                        <a:latin typeface="Cambria Math" panose="02040503050406030204" pitchFamily="18" charset="0"/>
                      </a:rPr>
                      <m:t>𝑖</m:t>
                    </m:r>
                    <m:r>
                      <a:rPr lang="en-US" i="1">
                        <a:solidFill>
                          <a:srgbClr val="C00000"/>
                        </a:solidFill>
                        <a:latin typeface="Cambria Math" panose="02040503050406030204" pitchFamily="18" charset="0"/>
                      </a:rPr>
                      <m:t> </m:t>
                    </m:r>
                  </m:oMath>
                </a14:m>
                <a:r>
                  <a:rPr lang="en-US" i="1" dirty="0">
                    <a:solidFill>
                      <a:srgbClr val="C00000"/>
                    </a:solidFill>
                  </a:rPr>
                  <a:t> </a:t>
                </a:r>
                <a:r>
                  <a:rPr lang="en-US" dirty="0">
                    <a:solidFill>
                      <a:srgbClr val="C00000"/>
                    </a:solidFill>
                  </a:rPr>
                  <a:t>is removed in thread </a:t>
                </a:r>
                <a14:m>
                  <m:oMath xmlns:m="http://schemas.openxmlformats.org/officeDocument/2006/math">
                    <m:r>
                      <a:rPr lang="en-US" i="1">
                        <a:solidFill>
                          <a:srgbClr val="C00000"/>
                        </a:solidFill>
                        <a:latin typeface="Cambria Math" panose="02040503050406030204" pitchFamily="18" charset="0"/>
                      </a:rPr>
                      <m:t>𝑗</m:t>
                    </m:r>
                  </m:oMath>
                </a14:m>
                <a:r>
                  <a:rPr lang="en-US" dirty="0">
                    <a:solidFill>
                      <a:srgbClr val="C00000"/>
                    </a:solidFill>
                  </a:rPr>
                  <a:t>, it is also removed in all threads </a:t>
                </a:r>
                <a14:m>
                  <m:oMath xmlns:m="http://schemas.openxmlformats.org/officeDocument/2006/math">
                    <m:sSup>
                      <m:sSupPr>
                        <m:ctrlPr>
                          <a:rPr lang="en-US" i="1">
                            <a:solidFill>
                              <a:srgbClr val="C00000"/>
                            </a:solidFill>
                            <a:latin typeface="Cambria Math" panose="02040503050406030204" pitchFamily="18" charset="0"/>
                          </a:rPr>
                        </m:ctrlPr>
                      </m:sSupPr>
                      <m:e>
                        <m:r>
                          <a:rPr lang="en-US" i="1">
                            <a:solidFill>
                              <a:srgbClr val="C00000"/>
                            </a:solidFill>
                            <a:latin typeface="Cambria Math" panose="02040503050406030204" pitchFamily="18" charset="0"/>
                          </a:rPr>
                          <m:t>𝑗</m:t>
                        </m:r>
                      </m:e>
                      <m:sup>
                        <m:r>
                          <a:rPr lang="en-US" i="1">
                            <a:solidFill>
                              <a:srgbClr val="C00000"/>
                            </a:solidFill>
                            <a:latin typeface="Cambria Math" panose="02040503050406030204" pitchFamily="18" charset="0"/>
                          </a:rPr>
                          <m:t>′</m:t>
                        </m:r>
                      </m:sup>
                    </m:sSup>
                    <m:r>
                      <a:rPr lang="en-US" i="1">
                        <a:solidFill>
                          <a:srgbClr val="C00000"/>
                        </a:solidFill>
                        <a:latin typeface="Cambria Math" panose="02040503050406030204" pitchFamily="18" charset="0"/>
                      </a:rPr>
                      <m:t>&gt;</m:t>
                    </m:r>
                    <m:r>
                      <a:rPr lang="en-US" i="1">
                        <a:solidFill>
                          <a:srgbClr val="C00000"/>
                        </a:solidFill>
                        <a:latin typeface="Cambria Math" panose="02040503050406030204" pitchFamily="18" charset="0"/>
                      </a:rPr>
                      <m:t>𝑗</m:t>
                    </m:r>
                  </m:oMath>
                </a14:m>
                <a:r>
                  <a:rPr lang="en-US" i="1" dirty="0">
                    <a:solidFill>
                      <a:srgbClr val="C00000"/>
                    </a:solidFill>
                  </a:rPr>
                  <a:t> (smaller </a:t>
                </a:r>
                <a14:m>
                  <m:oMath xmlns:m="http://schemas.openxmlformats.org/officeDocument/2006/math">
                    <m:r>
                      <a:rPr lang="en-US" i="1">
                        <a:solidFill>
                          <a:srgbClr val="C00000"/>
                        </a:solidFill>
                        <a:latin typeface="Cambria Math" panose="02040503050406030204" pitchFamily="18" charset="0"/>
                      </a:rPr>
                      <m:t>𝜖</m:t>
                    </m:r>
                    <m:r>
                      <a:rPr lang="en-US" i="1">
                        <a:solidFill>
                          <a:srgbClr val="C00000"/>
                        </a:solidFill>
                        <a:latin typeface="Cambria Math" panose="02040503050406030204" pitchFamily="18" charset="0"/>
                      </a:rPr>
                      <m:t>)</m:t>
                    </m:r>
                  </m:oMath>
                </a14:m>
                <a:endParaRPr lang="en-US" i="1" dirty="0">
                  <a:solidFill>
                    <a:srgbClr val="C00000"/>
                  </a:solidFill>
                </a:endParaRPr>
              </a:p>
              <a:p>
                <a:endParaRPr lang="en-US" dirty="0"/>
              </a:p>
              <a:p>
                <a:r>
                  <a:rPr lang="en-US" dirty="0"/>
                  <a:t>Regret: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𝑂</m:t>
                        </m:r>
                      </m:e>
                    </m:acc>
                  </m:oMath>
                </a14:m>
                <a:r>
                  <a:rPr lang="en-US" dirty="0"/>
                  <a:t>(poly</a:t>
                </a:r>
                <a14:m>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𝐾</m:t>
                        </m:r>
                      </m:e>
                    </m:d>
                    <m:r>
                      <a:rPr lang="en-US" b="0" i="1" smtClean="0">
                        <a:latin typeface="Cambria Math" panose="02040503050406030204" pitchFamily="18" charset="0"/>
                      </a:rPr>
                      <m:t>×(</m:t>
                    </m:r>
                    <m:r>
                      <a:rPr lang="en-US" b="0" i="1" smtClean="0">
                        <a:latin typeface="Cambria Math" panose="02040503050406030204" pitchFamily="18" charset="0"/>
                      </a:rPr>
                      <m:t>𝜖</m:t>
                    </m:r>
                    <m:r>
                      <a:rPr lang="en-US" b="0" i="1" smtClean="0">
                        <a:latin typeface="Cambria Math" panose="02040503050406030204" pitchFamily="18" charset="0"/>
                      </a:rPr>
                      <m:t>𝑇</m:t>
                    </m:r>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𝑁𝑇</m:t>
                        </m:r>
                      </m:e>
                    </m:rad>
                    <m:r>
                      <a:rPr lang="en-US" b="0" i="1" smtClean="0">
                        <a:latin typeface="Cambria Math" panose="02040503050406030204" pitchFamily="18" charset="0"/>
                      </a:rPr>
                      <m:t>))</m:t>
                    </m:r>
                  </m:oMath>
                </a14:m>
                <a:endParaRPr lang="en-US" dirty="0"/>
              </a:p>
              <a:p>
                <a:pPr lvl="2"/>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152525"/>
                <a:ext cx="8305800" cy="5444827"/>
              </a:xfrm>
              <a:blipFill>
                <a:blip r:embed="rId4"/>
                <a:stretch>
                  <a:fillRect l="-807" t="-672"/>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1E899246-390C-4042-BE19-60E1D5BF357F}" type="slidenum">
              <a:rPr lang="zh-CN" altLang="en-US" smtClean="0"/>
              <a:pPr>
                <a:defRPr/>
              </a:pPr>
              <a:t>18</a:t>
            </a:fld>
            <a:endParaRPr lang="en-US" altLang="zh-CN" dirty="0"/>
          </a:p>
        </p:txBody>
      </p:sp>
    </p:spTree>
    <p:extLst>
      <p:ext uri="{BB962C8B-B14F-4D97-AF65-F5344CB8AC3E}">
        <p14:creationId xmlns:p14="http://schemas.microsoft.com/office/powerpoint/2010/main" val="36384809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Methods</a:t>
                </a:r>
              </a:p>
              <a:p>
                <a:pPr lvl="1"/>
                <a:r>
                  <a:rPr lang="en-US" dirty="0"/>
                  <a:t>Our non-adaptive algorithm (Alg1)</a:t>
                </a:r>
              </a:p>
              <a:p>
                <a:pPr lvl="1"/>
                <a:r>
                  <a:rPr lang="en-US" dirty="0"/>
                  <a:t>Our adaptive algorithm (Alg2)</a:t>
                </a:r>
              </a:p>
              <a:p>
                <a:pPr lvl="1"/>
                <a:r>
                  <a:rPr lang="en-US" dirty="0"/>
                  <a:t>UCB-based MNL-Bandit (UCB) (Agrawal et al. (OR, 19))</a:t>
                </a:r>
              </a:p>
              <a:p>
                <a:pPr lvl="1"/>
                <a:r>
                  <a:rPr lang="fr-FR" dirty="0"/>
                  <a:t>Thompson </a:t>
                </a:r>
                <a:r>
                  <a:rPr lang="fr-FR" dirty="0" err="1"/>
                  <a:t>sampling</a:t>
                </a:r>
                <a:r>
                  <a:rPr lang="fr-FR" dirty="0"/>
                  <a:t> (TS) (Agrawal et al. (COLT 17))</a:t>
                </a:r>
              </a:p>
              <a:p>
                <a:pPr lvl="1"/>
                <a:endParaRPr lang="en-US" dirty="0"/>
              </a:p>
              <a:p>
                <a:r>
                  <a:rPr lang="en-US" dirty="0"/>
                  <a:t>Simulated data</a:t>
                </a:r>
              </a:p>
              <a:p>
                <a:pPr lvl="1"/>
                <a14:m>
                  <m:oMath xmlns:m="http://schemas.openxmlformats.org/officeDocument/2006/math">
                    <m:r>
                      <a:rPr lang="en-US" i="1">
                        <a:latin typeface="Cambria Math" panose="02040503050406030204" pitchFamily="18" charset="0"/>
                      </a:rPr>
                      <m:t>𝐾</m:t>
                    </m:r>
                  </m:oMath>
                </a14:m>
                <a:r>
                  <a:rPr lang="en-US" dirty="0"/>
                  <a:t> products with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i="1">
                            <a:latin typeface="Cambria Math" panose="02040503050406030204" pitchFamily="18" charset="0"/>
                          </a:rPr>
                          <m:t>𝑖</m:t>
                        </m:r>
                      </m:sub>
                    </m:sSub>
                    <m:r>
                      <a:rPr lang="en-US" i="1">
                        <a:latin typeface="Cambria Math" panose="02040503050406030204" pitchFamily="18" charset="0"/>
                      </a:rPr>
                      <m:t>=1 </m:t>
                    </m:r>
                  </m:oMath>
                </a14:m>
                <a:r>
                  <a:rPr lang="en-US" dirty="0"/>
                  <a:t>and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m:t>
                        </m:r>
                      </m:sub>
                    </m:sSub>
                    <m:r>
                      <a:rPr lang="en-US" i="1">
                        <a:latin typeface="Cambria Math" panose="02040503050406030204" pitchFamily="18" charset="0"/>
                      </a:rPr>
                      <m:t>=0</m:t>
                    </m:r>
                  </m:oMath>
                </a14:m>
                <a:endParaRPr lang="en-US" i="1" dirty="0">
                  <a:latin typeface="Cambria Math" panose="02040503050406030204" pitchFamily="18" charset="0"/>
                </a:endParaRPr>
              </a:p>
              <a:p>
                <a:pPr lvl="1"/>
                <a14:m>
                  <m:oMath xmlns:m="http://schemas.openxmlformats.org/officeDocument/2006/math">
                    <m:r>
                      <a:rPr lang="en-US" i="1">
                        <a:latin typeface="Cambria Math" panose="02040503050406030204" pitchFamily="18" charset="0"/>
                      </a:rPr>
                      <m:t>(</m:t>
                    </m:r>
                    <m:r>
                      <a:rPr lang="en-US" i="1">
                        <a:latin typeface="Cambria Math" panose="02040503050406030204" pitchFamily="18" charset="0"/>
                      </a:rPr>
                      <m:t>𝑛</m:t>
                    </m:r>
                    <m:r>
                      <a:rPr lang="en-US" i="1">
                        <a:latin typeface="Cambria Math" panose="02040503050406030204" pitchFamily="18" charset="0"/>
                      </a:rPr>
                      <m:t>−</m:t>
                    </m:r>
                    <m:r>
                      <a:rPr lang="en-US" i="1">
                        <a:latin typeface="Cambria Math" panose="02040503050406030204" pitchFamily="18" charset="0"/>
                      </a:rPr>
                      <m:t>𝐾</m:t>
                    </m:r>
                    <m:r>
                      <a:rPr lang="en-US" i="1">
                        <a:latin typeface="Cambria Math" panose="02040503050406030204" pitchFamily="18" charset="0"/>
                      </a:rPr>
                      <m:t>)</m:t>
                    </m:r>
                  </m:oMath>
                </a14:m>
                <a:r>
                  <a:rPr lang="en-US" dirty="0"/>
                  <a:t> products </a:t>
                </a:r>
                <a14:m>
                  <m:oMath xmlns:m="http://schemas.openxmlformats.org/officeDocument/2006/math">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i="1">
                            <a:latin typeface="Cambria Math" panose="02040503050406030204" pitchFamily="18" charset="0"/>
                          </a:rPr>
                          <m:t>𝑖</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m:t>
                        </m:r>
                      </m:sub>
                    </m:sSub>
                    <m:r>
                      <a:rPr lang="en-US" i="1">
                        <a:latin typeface="Cambria Math" panose="02040503050406030204" pitchFamily="18" charset="0"/>
                      </a:rPr>
                      <m:t>)</m:t>
                    </m:r>
                  </m:oMath>
                </a14:m>
                <a:r>
                  <a:rPr lang="en-US" dirty="0"/>
                  <a:t> uniform from [0.1, 0.2]</a:t>
                </a:r>
              </a:p>
              <a:p>
                <a:pPr lvl="1"/>
                <a:r>
                  <a:rPr lang="en-US" dirty="0"/>
                  <a:t>First </a:t>
                </a:r>
                <a14:m>
                  <m:oMath xmlns:m="http://schemas.openxmlformats.org/officeDocument/2006/math">
                    <m:r>
                      <a:rPr lang="en-US" i="1">
                        <a:latin typeface="Cambria Math" panose="02040503050406030204" pitchFamily="18" charset="0"/>
                      </a:rPr>
                      <m:t>𝜖</m:t>
                    </m:r>
                    <m:r>
                      <a:rPr lang="en-US" i="1">
                        <a:latin typeface="Cambria Math" panose="02040503050406030204" pitchFamily="18" charset="0"/>
                      </a:rPr>
                      <m:t>𝑇</m:t>
                    </m:r>
                  </m:oMath>
                </a14:m>
                <a:r>
                  <a:rPr lang="en-US" dirty="0"/>
                  <a:t> periods are outliers, which follows an MNL that sets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m:t>
                        </m:r>
                      </m:sub>
                    </m:sSub>
                    <m:r>
                      <a:rPr lang="en-US" i="1">
                        <a:latin typeface="Cambria Math" panose="02040503050406030204" pitchFamily="18" charset="0"/>
                      </a:rPr>
                      <m:t>=1</m:t>
                    </m:r>
                  </m:oMath>
                </a14:m>
                <a:r>
                  <a:rPr lang="en-US" dirty="0"/>
                  <a:t> for those </a:t>
                </a:r>
                <a14:m>
                  <m:oMath xmlns:m="http://schemas.openxmlformats.org/officeDocument/2006/math">
                    <m:r>
                      <a:rPr lang="en-US" altLang="zh-CN" i="1" dirty="0">
                        <a:latin typeface="Cambria Math" panose="02040503050406030204" pitchFamily="18" charset="0"/>
                      </a:rPr>
                      <m:t>𝐾</m:t>
                    </m:r>
                  </m:oMath>
                </a14:m>
                <a:r>
                  <a:rPr lang="en-US" i="1" dirty="0"/>
                  <a:t> </a:t>
                </a:r>
                <a:r>
                  <a:rPr lang="en-US" dirty="0"/>
                  <a:t>products </a:t>
                </a:r>
              </a:p>
              <a:p>
                <a:pPr lvl="1"/>
                <a:r>
                  <a:rPr lang="en-US" dirty="0"/>
                  <a:t>E.g., some customers arrive in holiday season and prefer high price products</a:t>
                </a:r>
              </a:p>
              <a:p>
                <a:endParaRPr lang="en-US" dirty="0"/>
              </a:p>
              <a:p>
                <a:r>
                  <a:rPr lang="en-US" dirty="0"/>
                  <a:t>Report Average Regret (Regret</a:t>
                </a:r>
                <a14:m>
                  <m:oMath xmlns:m="http://schemas.openxmlformats.org/officeDocument/2006/math">
                    <m:r>
                      <a:rPr lang="en-US" i="1" dirty="0" smtClean="0">
                        <a:latin typeface="Cambria Math" panose="02040503050406030204" pitchFamily="18" charset="0"/>
                      </a:rPr>
                      <m:t>/</m:t>
                    </m:r>
                    <m:r>
                      <a:rPr lang="en-US" i="1" dirty="0" smtClean="0">
                        <a:latin typeface="Cambria Math" panose="02040503050406030204" pitchFamily="18" charset="0"/>
                      </a:rPr>
                      <m:t>𝑇</m:t>
                    </m:r>
                  </m:oMath>
                </a14:m>
                <a:r>
                  <a:rPr lang="en-US" dirty="0"/>
                  <a:t>)</a:t>
                </a:r>
              </a:p>
              <a:p>
                <a:endParaRPr lang="en-US" dirty="0"/>
              </a:p>
              <a:p>
                <a:pPr lvl="1"/>
                <a:endParaRPr lang="en-US" dirty="0"/>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815" t="-697" b="-8014"/>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1E899246-390C-4042-BE19-60E1D5BF357F}" type="slidenum">
              <a:rPr lang="zh-CN" altLang="en-US" smtClean="0"/>
              <a:pPr>
                <a:defRPr/>
              </a:pPr>
              <a:t>19</a:t>
            </a:fld>
            <a:endParaRPr lang="en-US" altLang="zh-CN" dirty="0"/>
          </a:p>
        </p:txBody>
      </p:sp>
    </p:spTree>
    <p:extLst>
      <p:ext uri="{BB962C8B-B14F-4D97-AF65-F5344CB8AC3E}">
        <p14:creationId xmlns:p14="http://schemas.microsoft.com/office/powerpoint/2010/main" val="23016220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=100, </m:t>
                    </m:r>
                    <m:r>
                      <a:rPr lang="en-US" b="0" i="1" smtClean="0">
                        <a:latin typeface="Cambria Math" panose="02040503050406030204" pitchFamily="18" charset="0"/>
                      </a:rPr>
                      <m:t>𝐾</m:t>
                    </m:r>
                    <m:r>
                      <a:rPr lang="en-US" b="0" i="1" smtClean="0">
                        <a:latin typeface="Cambria Math" panose="02040503050406030204" pitchFamily="18" charset="0"/>
                      </a:rPr>
                      <m:t>=10, </m:t>
                    </m:r>
                    <m:r>
                      <a:rPr lang="en-US" b="0" i="1" smtClean="0">
                        <a:latin typeface="Cambria Math" panose="02040503050406030204" pitchFamily="18" charset="0"/>
                      </a:rPr>
                      <m:t>𝜖</m:t>
                    </m:r>
                    <m:r>
                      <a:rPr lang="en-US" b="0" i="1" smtClean="0">
                        <a:latin typeface="Cambria Math" panose="02040503050406030204" pitchFamily="18" charset="0"/>
                      </a:rPr>
                      <m:t>=5%</m:t>
                    </m:r>
                  </m:oMath>
                </a14:m>
                <a:endParaRPr lang="en-US" b="0"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815" t="-232"/>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1E899246-390C-4042-BE19-60E1D5BF357F}" type="slidenum">
              <a:rPr lang="zh-CN" altLang="en-US" smtClean="0"/>
              <a:pPr>
                <a:defRPr/>
              </a:pPr>
              <a:t>20</a:t>
            </a:fld>
            <a:endParaRPr lang="en-US" altLang="zh-CN" dirty="0"/>
          </a:p>
        </p:txBody>
      </p:sp>
      <p:pic>
        <p:nvPicPr>
          <p:cNvPr id="5" name="Picture 4"/>
          <p:cNvPicPr>
            <a:picLocks noChangeAspect="1"/>
          </p:cNvPicPr>
          <p:nvPr/>
        </p:nvPicPr>
        <p:blipFill>
          <a:blip r:embed="rId3"/>
          <a:stretch>
            <a:fillRect/>
          </a:stretch>
        </p:blipFill>
        <p:spPr>
          <a:xfrm>
            <a:off x="1259632" y="2060848"/>
            <a:ext cx="6264696" cy="4571535"/>
          </a:xfrm>
          <a:prstGeom prst="rect">
            <a:avLst/>
          </a:prstGeom>
        </p:spPr>
      </p:pic>
    </p:spTree>
    <p:extLst>
      <p:ext uri="{BB962C8B-B14F-4D97-AF65-F5344CB8AC3E}">
        <p14:creationId xmlns:p14="http://schemas.microsoft.com/office/powerpoint/2010/main" val="322395268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=300, </m:t>
                    </m:r>
                    <m:r>
                      <a:rPr lang="en-US" b="0" i="1" smtClean="0">
                        <a:latin typeface="Cambria Math" panose="02040503050406030204" pitchFamily="18" charset="0"/>
                      </a:rPr>
                      <m:t>𝐾</m:t>
                    </m:r>
                    <m:r>
                      <a:rPr lang="en-US" b="0" i="1" smtClean="0">
                        <a:latin typeface="Cambria Math" panose="02040503050406030204" pitchFamily="18" charset="0"/>
                      </a:rPr>
                      <m:t>=20, </m:t>
                    </m:r>
                    <m:r>
                      <a:rPr lang="en-US" b="0" i="1" smtClean="0">
                        <a:latin typeface="Cambria Math" panose="02040503050406030204" pitchFamily="18" charset="0"/>
                      </a:rPr>
                      <m:t>𝜖</m:t>
                    </m:r>
                    <m:r>
                      <a:rPr lang="en-US" b="0" i="1" smtClean="0">
                        <a:latin typeface="Cambria Math" panose="02040503050406030204" pitchFamily="18" charset="0"/>
                      </a:rPr>
                      <m:t>=10%</m:t>
                    </m:r>
                  </m:oMath>
                </a14:m>
                <a:endParaRPr lang="en-US" b="0"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815" t="-232"/>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1E899246-390C-4042-BE19-60E1D5BF357F}" type="slidenum">
              <a:rPr lang="zh-CN" altLang="en-US" smtClean="0"/>
              <a:pPr>
                <a:defRPr/>
              </a:pPr>
              <a:t>21</a:t>
            </a:fld>
            <a:endParaRPr lang="en-US" altLang="zh-CN" dirty="0"/>
          </a:p>
        </p:txBody>
      </p:sp>
      <p:pic>
        <p:nvPicPr>
          <p:cNvPr id="6" name="Picture 5"/>
          <p:cNvPicPr>
            <a:picLocks noChangeAspect="1"/>
          </p:cNvPicPr>
          <p:nvPr/>
        </p:nvPicPr>
        <p:blipFill>
          <a:blip r:embed="rId3"/>
          <a:stretch>
            <a:fillRect/>
          </a:stretch>
        </p:blipFill>
        <p:spPr>
          <a:xfrm>
            <a:off x="1352877" y="2011089"/>
            <a:ext cx="6438246" cy="4541044"/>
          </a:xfrm>
          <a:prstGeom prst="rect">
            <a:avLst/>
          </a:prstGeom>
        </p:spPr>
      </p:pic>
    </p:spTree>
    <p:extLst>
      <p:ext uri="{BB962C8B-B14F-4D97-AF65-F5344CB8AC3E}">
        <p14:creationId xmlns:p14="http://schemas.microsoft.com/office/powerpoint/2010/main" val="375117214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Model </a:t>
                </a:r>
                <a:r>
                  <a:rPr lang="en-US" dirty="0" err="1"/>
                  <a:t>mis</a:t>
                </a:r>
                <a:r>
                  <a:rPr lang="en-US" dirty="0"/>
                  <a:t>-specification and robustness is critical </a:t>
                </a:r>
              </a:p>
              <a:p>
                <a:endParaRPr lang="en-US" dirty="0"/>
              </a:p>
              <a:p>
                <a:endParaRPr lang="en-US" dirty="0"/>
              </a:p>
              <a:p>
                <a:r>
                  <a:rPr lang="en-US" dirty="0"/>
                  <a:t>Extension Huber’s </a:t>
                </a:r>
                <a14:m>
                  <m:oMath xmlns:m="http://schemas.openxmlformats.org/officeDocument/2006/math">
                    <m:r>
                      <a:rPr lang="en-US" b="0" i="1" smtClean="0">
                        <a:latin typeface="Cambria Math" panose="02040503050406030204" pitchFamily="18" charset="0"/>
                      </a:rPr>
                      <m:t>𝜖</m:t>
                    </m:r>
                    <m:r>
                      <a:rPr lang="en-US" b="0" i="1" smtClean="0">
                        <a:latin typeface="Cambria Math" panose="02040503050406030204" pitchFamily="18" charset="0"/>
                      </a:rPr>
                      <m:t>−</m:t>
                    </m:r>
                  </m:oMath>
                </a14:m>
                <a:r>
                  <a:rPr lang="en-US" dirty="0"/>
                  <a:t>contamination model into online setting to capture outlier behavior </a:t>
                </a:r>
              </a:p>
              <a:p>
                <a:endParaRPr lang="en-US" dirty="0"/>
              </a:p>
              <a:p>
                <a:endParaRPr lang="en-US" dirty="0"/>
              </a:p>
              <a:p>
                <a:r>
                  <a:rPr lang="en-US" dirty="0"/>
                  <a:t>Dynamic assortment optimization under MNL</a:t>
                </a:r>
              </a:p>
              <a:p>
                <a:endParaRPr lang="en-US" dirty="0"/>
              </a:p>
              <a:p>
                <a:endParaRPr lang="en-US" dirty="0"/>
              </a:p>
              <a:p>
                <a:r>
                  <a:rPr lang="en-US" dirty="0"/>
                  <a:t>Wide range of applications to online learning and decision-making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815" t="-697" r="-519"/>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1E899246-390C-4042-BE19-60E1D5BF357F}" type="slidenum">
              <a:rPr lang="zh-CN" altLang="en-US" smtClean="0"/>
              <a:pPr>
                <a:defRPr/>
              </a:pPr>
              <a:t>22</a:t>
            </a:fld>
            <a:endParaRPr lang="en-US" altLang="zh-CN" dirty="0"/>
          </a:p>
        </p:txBody>
      </p:sp>
    </p:spTree>
    <p:extLst>
      <p:ext uri="{BB962C8B-B14F-4D97-AF65-F5344CB8AC3E}">
        <p14:creationId xmlns:p14="http://schemas.microsoft.com/office/powerpoint/2010/main" val="2893821288"/>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5" name="Rectangle 4"/>
          <p:cNvSpPr/>
          <p:nvPr/>
        </p:nvSpPr>
        <p:spPr>
          <a:xfrm>
            <a:off x="1617951" y="1916832"/>
            <a:ext cx="5382948" cy="3416320"/>
          </a:xfrm>
          <a:prstGeom prst="rect">
            <a:avLst/>
          </a:prstGeom>
          <a:noFill/>
        </p:spPr>
        <p:txBody>
          <a:bodyPr wrap="none" lIns="91440" tIns="45720" rIns="91440" bIns="45720">
            <a:spAutoFit/>
          </a:bodyPr>
          <a:lstStyle/>
          <a:p>
            <a:pPr algn="ctr"/>
            <a:r>
              <a:rPr lang="en-US" sz="7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Thank You! </a:t>
            </a:r>
          </a:p>
          <a:p>
            <a:pPr algn="ctr"/>
            <a:endParaRPr lang="en-US" sz="7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ctr"/>
            <a:r>
              <a:rPr lang="en-US" sz="7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Q&amp;A</a:t>
            </a:r>
          </a:p>
        </p:txBody>
      </p:sp>
      <p:sp>
        <p:nvSpPr>
          <p:cNvPr id="6" name="Slide Number Placeholder 5"/>
          <p:cNvSpPr>
            <a:spLocks noGrp="1"/>
          </p:cNvSpPr>
          <p:nvPr>
            <p:ph type="sldNum" sz="quarter" idx="10"/>
          </p:nvPr>
        </p:nvSpPr>
        <p:spPr/>
        <p:txBody>
          <a:bodyPr/>
          <a:lstStyle/>
          <a:p>
            <a:pPr>
              <a:defRPr/>
            </a:pPr>
            <a:fld id="{1E899246-390C-4042-BE19-60E1D5BF357F}" type="slidenum">
              <a:rPr lang="zh-CN" altLang="en-US" smtClean="0"/>
              <a:pPr>
                <a:defRPr/>
              </a:pPr>
              <a:t>23</a:t>
            </a:fld>
            <a:endParaRPr lang="en-US" altLang="zh-CN" dirty="0"/>
          </a:p>
        </p:txBody>
      </p:sp>
    </p:spTree>
    <p:extLst>
      <p:ext uri="{BB962C8B-B14F-4D97-AF65-F5344CB8AC3E}">
        <p14:creationId xmlns:p14="http://schemas.microsoft.com/office/powerpoint/2010/main" val="23513961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FIRSTXICHEN@PCNWQDNFUVWXY5MJ" val="3615"/>
  <p:tag name="FIRSTWYZ@YFVDIOMFUVWXY5MI" val="3620"/>
  <p:tag name="FIRSTXICHEN@OKVFRONFUVWXYL44" val="3836"/>
  <p:tag name="FIRSTXI20CHEN@YOVJQJIFUVWXY5MJ" val="3866"/>
  <p:tag name="FIRSTXICHEN@ELYVJLYFUVWZY5H8" val="4360"/>
  <p:tag name="DEFAULTDISPLAYSOURCE" val="\documentclass{article}\pagestyle{empty}&#10;\usepackage{amsmath,amsthm,amssymb,amsbsy}&#10;\usepackage{algorithmic,algorithm}&#10;\usepackage[usenames,dvipsnames]{color}&#10; &#10;\let\hat\widehat&#10;\let\tilde\widetilde&#10;&#10;&#10;\newcommand{\calX}{\ensuremath{\mathcal{X}}}&#10;\newcommand{\calY}{\ensuremath{\mathcal{Y}}}&#10;\newcommand{\calZ}{\ensuremath{\mathcal{Z}}}&#10;\newcommand{\calE}{\ensuremath{\mathcal{E}}}&#10;\newcommand{\calF}{\ensuremath{\mathcal{F}}}&#10;\newcommand{\calA}{\ensuremath{\mathcal{A}}}&#10;&#10;\newcommand{\diag}{\mathrm{diag}}&#10;\newcommand{\sign}{\mathrm{sign}}&#10;\newcommand{\minimize}{\mathop{\mathrm{minimize}{}}}&#10;\newcommand{\maximize}{\mathop{\mathrm{maximize}{}}}&#10;\newcommand{\Argmin}{\mathop{\mathrm{Arg\,min}{}}}&#10;\newcommand{\argmin}{\mathop{\mathrm{arg\,min}{}}}&#10;\newcommand{\argmax}{\mathop{\mathrm{arg\,max}{}}}&#10;&#10;\newcommand{\bS}{\ensuremath{\mathbf{S}}}&#10;\newcommand{\bC}{\ensuremath{\mathbf{C}}}&#10;\newcommand{\bM}{\ensuremath{\mathbf{M}}}&#10;\newcommand{\bT}{\ensuremath{\mathbf{T}}}&#10;\newcommand{\bA}{\ensuremath{\mathbf{A}}}&#10;\newcommand{\bP}{\ensuremath{\mathbf{P}}}&#10;\newcommand{\bU}{\ensuremath{\mathbf{U}}}&#10;\newcommand{\bV}{\ensuremath{\mathbf{V}}}&#10;\newcommand{\bN}{\ensuremath{\mathbf{N}}}&#10;&#10;\newcommand{\bx}{\ensuremath{\mathbf{x}}}&#10;\newcommand{\by}{\ensuremath{\mathbf{y}}}&#10;\newcommand{\bu}{\ensuremath{\mathbf{u}}}&#10;\newcommand{\bw}{\ensuremath{\mathbf{w}}}&#10;\newcommand{\bv}{\ensuremath{\mathbf{v}}}&#10;\newcommand{\bm}{\ensuremath{\mathbf{m}}}&#10;\newcommand{\bs}{\ensuremath{\mathbf{s}}}&#10;\newcommand{\bg}{\ensuremath{\mathbf{g}}}&#10;\newcommand{\bp}{\ensuremath{\mathbf{p}}}&#10;\newcommand{\be}{\ensuremath{\mathbf{e}}}&#10;&#10;\newcommand{\bsigma}{\ensuremath{\boldsymbol \sigma}}&#10;\newcommand{\bSigma}{\ensuremath{\boldsymbol \Sigma}}&#10;\newcommand{\balpha}{\ensuremath{\boldsymbol \alpha}}&#10;\newcommand{\bbeta}{\ensuremath{\boldsymbol \beta}}&#10;\newcommand{\bdelta}{\ensuremath{\boldsymbol \delta}}&#10;\newcommand{\btheta}{\ensuremath{\boldsymbol \theta}}&#10;\newcommand{\bmu}{\ensuremath{\boldsymbol \mu}}&#10;\newcommand{\bfeta}{\ensuremath{\boldsymbol \eta}}&#10;\newcommand{\bOmega}{\ensuremath{\boldsymbol \Omega}}&#10;\newcommand{\B}{\ensuremath{\text{Beta}}}&#10;\newcommand{\Dir}{\ensuremath{\text{Dir}}}&#10;\newcommand{\var}{\ensuremath{\text{VaR}}}&#10;\newcommand{\cvar}{\ensuremath{\text{CVaR}}}&#10;&#10;\newcommand{\E}{\mathbb{E}}&#10;\newcommand{\tE}{\widetilde{\mathbb{E}}}&#10;\newcommand{\V}{\text{Var}}&#10;\begin{document}&#10;&#10;\begin{eqnarray*}&#10;&#10;\end{eqnarray*}&#10;&#10;\end{document}&#10;"/>
  <p:tag name="EMBEDFONTS" val="1"/>
</p:tagLst>
</file>

<file path=ppt/tags/tag2.xml><?xml version="1.0" encoding="utf-8"?>
<p:tagLst xmlns:a="http://schemas.openxmlformats.org/drawingml/2006/main" xmlns:r="http://schemas.openxmlformats.org/officeDocument/2006/relationships" xmlns:p="http://schemas.openxmlformats.org/presentationml/2006/main">
  <p:tag name="ORIGINALHEIGHT" val="238.5"/>
  <p:tag name="ORIGINALWIDTH" val="2894.25"/>
  <p:tag name="OUTPUTDPI" val="1200"/>
  <p:tag name="LATEXADDIN" val="\documentclass{article}&#10;\usepackage{amsmath}&#10;\pagestyle{empty}&#10;\begin{document}&#10;&#10;&#10;\begin{equation*}&#10;\max_{S \subseteq {A}^{(\tau)}, |S|\leq K: i\in S} \widehat{R}(S) &lt; \max_{S' \subseteq {A}^{(\tau)}, |S'|\leq K} \widehat{R}(S')-\Delta(\epsilon, \tau)&#10;\end{equation*}&#10;&#10;\end{document}"/>
  <p:tag name="IGUANATEXSIZE" val="20"/>
  <p:tag name="IGUANATEXCURSOR" val="187"/>
  <p:tag name="TRANSPARENCY" val="True"/>
  <p:tag name="FILENAME" val=""/>
  <p:tag name="INPUTTYPE" val="0"/>
  <p:tag name="LATEXENGINEID" val="0"/>
  <p:tag name="TEMPFOLDER" val="C:\Users\xchen3\Dropbox\My Talk\Assortment Planning Talk\"/>
</p:tagLst>
</file>

<file path=ppt/tags/tag3.xml><?xml version="1.0" encoding="utf-8"?>
<p:tagLst xmlns:a="http://schemas.openxmlformats.org/drawingml/2006/main" xmlns:r="http://schemas.openxmlformats.org/officeDocument/2006/relationships" xmlns:p="http://schemas.openxmlformats.org/presentationml/2006/main">
  <p:tag name="ORIGINALHEIGHT" val="238.5"/>
  <p:tag name="ORIGINALWIDTH" val="1138.5"/>
  <p:tag name="OUTPUTDPI" val="1200"/>
  <p:tag name="LATEXADDIN" val="\documentclass{article}&#10;\usepackage{amsmath}&#10;\pagestyle{empty}&#10;\begin{document}&#10;&#10;&#10;\begin{equation*}&#10;\max_{S \subseteq {A}^{(\tau)}, |S|\leq K: i\in S} \widehat{R}(S) &#10;\end{equation*}&#10;&#10;\end{document}"/>
  <p:tag name="IGUANATEXSIZE" val="20"/>
  <p:tag name="IGUANATEXCURSOR" val="178"/>
  <p:tag name="TRANSPARENCY" val="True"/>
  <p:tag name="FILENAME" val=""/>
  <p:tag name="INPUTTYPE" val="0"/>
  <p:tag name="LATEXENGINEID" val="0"/>
  <p:tag name="TEMPFOLDER" val="C:\Users\xchen3\Dropbox\My Talk\Assortment Planning Talk\"/>
</p:tagLst>
</file>

<file path=ppt/tags/tag4.xml><?xml version="1.0" encoding="utf-8"?>
<p:tagLst xmlns:a="http://schemas.openxmlformats.org/drawingml/2006/main" xmlns:r="http://schemas.openxmlformats.org/officeDocument/2006/relationships" xmlns:p="http://schemas.openxmlformats.org/presentationml/2006/main">
  <p:tag name="ORIGINALHEIGHT" val="338.25"/>
  <p:tag name="ORIGINALWIDTH" val="1654.5"/>
  <p:tag name="OUTPUTDPI" val="1200"/>
  <p:tag name="LATEXADDIN" val="\documentclass{article}&#10;\usepackage{amsmath}&#10;\pagestyle{empty}&#10;\begin{document}&#10;&#10;&#10;\begin{equation*}&#10;\max_{|S|\leq K: i\in S} R(S):=  \frac{\sum_{j \in S} r_j \widehat{v}_j}{1+ \sum_{j \in S} \widehat{v}_j}&#10;\end{equation*}&#10;&#10;\end{document}"/>
  <p:tag name="IGUANATEXSIZE" val="20"/>
  <p:tag name="IGUANATEXCURSOR" val="169"/>
  <p:tag name="TRANSPARENCY" val="True"/>
  <p:tag name="FILENAME" val=""/>
  <p:tag name="INPUTTYPE" val="0"/>
  <p:tag name="LATEXENGINEID" val="0"/>
  <p:tag name="TEMPFOLDER" val="C:\Users\xchen3\Dropbox\My Talk\Assortment Planning Talk\"/>
</p:tagLst>
</file>

<file path=ppt/tags/tag5.xml><?xml version="1.0" encoding="utf-8"?>
<p:tagLst xmlns:a="http://schemas.openxmlformats.org/drawingml/2006/main" xmlns:r="http://schemas.openxmlformats.org/officeDocument/2006/relationships" xmlns:p="http://schemas.openxmlformats.org/presentationml/2006/main">
  <p:tag name="ORIGINALHEIGHT" val="338.25"/>
  <p:tag name="ORIGINALWIDTH" val="1045.5"/>
  <p:tag name="OUTPUTDPI" val="1200"/>
  <p:tag name="LATEXADDIN" val="\documentclass{article}&#10;\usepackage{amsmath}&#10;\pagestyle{empty}&#10;\begin{document}&#10;&#10;&#10;\begin{equation*}&#10;\frac{\sum_{j \in S} r_j \widehat{v}_j}{1+ \sum_{j \in S} \widehat{v}_j} \geq r_{\text{low}}&#10;\end{equation*}&#10;&#10;\end{document}"/>
  <p:tag name="IGUANATEXSIZE" val="20"/>
  <p:tag name="IGUANATEXCURSOR" val="136"/>
  <p:tag name="TRANSPARENCY" val="True"/>
  <p:tag name="FILENAME" val=""/>
  <p:tag name="INPUTTYPE" val="0"/>
  <p:tag name="LATEXENGINEID" val="0"/>
  <p:tag name="TEMPFOLDER" val="C:\Users\xchen3\Dropbox\My Talk\Assortment Planning Talk\"/>
</p:tagLst>
</file>

<file path=ppt/tags/tag6.xml><?xml version="1.0" encoding="utf-8"?>
<p:tagLst xmlns:a="http://schemas.openxmlformats.org/drawingml/2006/main" xmlns:r="http://schemas.openxmlformats.org/officeDocument/2006/relationships" xmlns:p="http://schemas.openxmlformats.org/presentationml/2006/main">
  <p:tag name="ORIGINALHEIGHT" val="294.75"/>
  <p:tag name="ORIGINALWIDTH" val="2537.25"/>
  <p:tag name="OUTPUTDPI" val="1200"/>
  <p:tag name="LATEXADDIN" val="\documentclass{article}&#10;\usepackage{amsmath}&#10;\pagestyle{empty}&#10;\begin{document}&#10;&#10;&#10;\begin{equation*}&#10;(r_i-r_{\text{low}})\widehat{v}_i+\sum_{j \in S': |S'|\leq K-1} (r_j -r_{\text{low}})\widehat{v}_j \geq r_{\text{low}}&#10;\end{equation*}&#10;&#10;\end{document}"/>
  <p:tag name="IGUANATEXSIZE" val="20"/>
  <p:tag name="IGUANATEXCURSOR" val="196"/>
  <p:tag name="TRANSPARENCY" val="True"/>
  <p:tag name="FILENAME" val=""/>
  <p:tag name="INPUTTYPE" val="0"/>
  <p:tag name="LATEXENGINEID" val="0"/>
  <p:tag name="TEMPFOLDER" val="C:\Users\xchen3\Dropbox\My Talk\Assortment Planning Talk\"/>
</p:tagLst>
</file>

<file path=ppt/theme/theme1.xml><?xml version="1.0" encoding="utf-8"?>
<a:theme xmlns:a="http://schemas.openxmlformats.org/drawingml/2006/main" name="cdb2004c003l">
  <a:themeElements>
    <a:clrScheme name="cdb2004c003l 1">
      <a:dk1>
        <a:srgbClr val="163794"/>
      </a:dk1>
      <a:lt1>
        <a:srgbClr val="FFFFFF"/>
      </a:lt1>
      <a:dk2>
        <a:srgbClr val="000000"/>
      </a:dk2>
      <a:lt2>
        <a:srgbClr val="C0C0C0"/>
      </a:lt2>
      <a:accent1>
        <a:srgbClr val="009999"/>
      </a:accent1>
      <a:accent2>
        <a:srgbClr val="990000"/>
      </a:accent2>
      <a:accent3>
        <a:srgbClr val="FFFFFF"/>
      </a:accent3>
      <a:accent4>
        <a:srgbClr val="112D7E"/>
      </a:accent4>
      <a:accent5>
        <a:srgbClr val="AACACA"/>
      </a:accent5>
      <a:accent6>
        <a:srgbClr val="8A0000"/>
      </a:accent6>
      <a:hlink>
        <a:srgbClr val="6699FF"/>
      </a:hlink>
      <a:folHlink>
        <a:srgbClr val="969696"/>
      </a:folHlink>
    </a:clrScheme>
    <a:fontScheme name="cdb2004c003l">
      <a:majorFont>
        <a:latin typeface="Verdan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defRPr>
        </a:defPPr>
      </a:lstStyle>
    </a:lnDef>
  </a:objectDefaults>
  <a:extraClrSchemeLst>
    <a:extraClrScheme>
      <a:clrScheme name="cdb2004c003l 1">
        <a:dk1>
          <a:srgbClr val="163794"/>
        </a:dk1>
        <a:lt1>
          <a:srgbClr val="FFFFFF"/>
        </a:lt1>
        <a:dk2>
          <a:srgbClr val="000000"/>
        </a:dk2>
        <a:lt2>
          <a:srgbClr val="C0C0C0"/>
        </a:lt2>
        <a:accent1>
          <a:srgbClr val="009999"/>
        </a:accent1>
        <a:accent2>
          <a:srgbClr val="990000"/>
        </a:accent2>
        <a:accent3>
          <a:srgbClr val="FFFFFF"/>
        </a:accent3>
        <a:accent4>
          <a:srgbClr val="112D7E"/>
        </a:accent4>
        <a:accent5>
          <a:srgbClr val="AACACA"/>
        </a:accent5>
        <a:accent6>
          <a:srgbClr val="8A0000"/>
        </a:accent6>
        <a:hlink>
          <a:srgbClr val="6699FF"/>
        </a:hlink>
        <a:folHlink>
          <a:srgbClr val="969696"/>
        </a:folHlink>
      </a:clrScheme>
      <a:clrMap bg1="lt1" tx1="dk1" bg2="lt2" tx2="dk2" accent1="accent1" accent2="accent2" accent3="accent3" accent4="accent4" accent5="accent5" accent6="accent6" hlink="hlink" folHlink="folHlink"/>
    </a:extraClrScheme>
    <a:extraClrScheme>
      <a:clrScheme name="cdb2004c003l 2">
        <a:dk1>
          <a:srgbClr val="29698D"/>
        </a:dk1>
        <a:lt1>
          <a:srgbClr val="FFFFFF"/>
        </a:lt1>
        <a:dk2>
          <a:srgbClr val="000000"/>
        </a:dk2>
        <a:lt2>
          <a:srgbClr val="A1BABD"/>
        </a:lt2>
        <a:accent1>
          <a:srgbClr val="FF5050"/>
        </a:accent1>
        <a:accent2>
          <a:srgbClr val="FF9933"/>
        </a:accent2>
        <a:accent3>
          <a:srgbClr val="FFFFFF"/>
        </a:accent3>
        <a:accent4>
          <a:srgbClr val="215978"/>
        </a:accent4>
        <a:accent5>
          <a:srgbClr val="FFB3B3"/>
        </a:accent5>
        <a:accent6>
          <a:srgbClr val="E78A2D"/>
        </a:accent6>
        <a:hlink>
          <a:srgbClr val="00CC99"/>
        </a:hlink>
        <a:folHlink>
          <a:srgbClr val="83A6A7"/>
        </a:folHlink>
      </a:clrScheme>
      <a:clrMap bg1="lt1" tx1="dk1" bg2="lt2" tx2="dk2" accent1="accent1" accent2="accent2" accent3="accent3" accent4="accent4" accent5="accent5" accent6="accent6" hlink="hlink" folHlink="folHlink"/>
    </a:extraClrScheme>
    <a:extraClrScheme>
      <a:clrScheme name="cdb2004c003l 3">
        <a:dk1>
          <a:srgbClr val="666699"/>
        </a:dk1>
        <a:lt1>
          <a:srgbClr val="FFFFFF"/>
        </a:lt1>
        <a:dk2>
          <a:srgbClr val="000000"/>
        </a:dk2>
        <a:lt2>
          <a:srgbClr val="C0C0C0"/>
        </a:lt2>
        <a:accent1>
          <a:srgbClr val="72B88E"/>
        </a:accent1>
        <a:accent2>
          <a:srgbClr val="C78DD7"/>
        </a:accent2>
        <a:accent3>
          <a:srgbClr val="FFFFFF"/>
        </a:accent3>
        <a:accent4>
          <a:srgbClr val="565682"/>
        </a:accent4>
        <a:accent5>
          <a:srgbClr val="BCD8C6"/>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42432</TotalTime>
  <Words>1885</Words>
  <Application>Microsoft Macintosh PowerPoint</Application>
  <PresentationFormat>On-screen Show (4:3)</PresentationFormat>
  <Paragraphs>359</Paragraphs>
  <Slides>23</Slides>
  <Notes>3</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31" baseType="lpstr">
      <vt:lpstr>Adobe Devanagari</vt:lpstr>
      <vt:lpstr>Arial</vt:lpstr>
      <vt:lpstr>Cambria Math</vt:lpstr>
      <vt:lpstr>Trebuchet MS</vt:lpstr>
      <vt:lpstr>Verdana</vt:lpstr>
      <vt:lpstr>Wingdings</vt:lpstr>
      <vt:lpstr>cdb2004c003l</vt:lpstr>
      <vt:lpstr>Equation</vt:lpstr>
      <vt:lpstr>Robust Dynamic Assortment Planning  in the Presence of Outliers</vt:lpstr>
      <vt:lpstr>Model Mis-specification and Robust Statistics</vt:lpstr>
      <vt:lpstr>Model Mis-specification and Robust Statistics</vt:lpstr>
      <vt:lpstr>Model Mis-specification and Robust Statistics</vt:lpstr>
      <vt:lpstr>Assortment Optimization</vt:lpstr>
      <vt:lpstr>Stationary problem</vt:lpstr>
      <vt:lpstr>Dynamic and Large-scale Challenges</vt:lpstr>
      <vt:lpstr>Dynamic Assortment Planning</vt:lpstr>
      <vt:lpstr>Regret Analysis Framework</vt:lpstr>
      <vt:lpstr>Robust Dynamic Assortment Planning</vt:lpstr>
      <vt:lpstr>Technical Challenges</vt:lpstr>
      <vt:lpstr>Related  Work</vt:lpstr>
      <vt:lpstr>Main Result and Regret Comparison </vt:lpstr>
      <vt:lpstr>Active Elimination Policy</vt:lpstr>
      <vt:lpstr>Step 1: How to Remove “Bad” Items?</vt:lpstr>
      <vt:lpstr>Step 2: Utility Estimation</vt:lpstr>
      <vt:lpstr>Efficient Optimization </vt:lpstr>
      <vt:lpstr>A Fully Adaptive Algorithm to ϵ</vt:lpstr>
      <vt:lpstr>Experiment</vt:lpstr>
      <vt:lpstr>Experiment</vt:lpstr>
      <vt:lpstr>Experiment</vt:lpstr>
      <vt:lpstr>Conclusion</vt:lpstr>
      <vt:lpstr>PowerPoint Presentation</vt:lpstr>
    </vt:vector>
  </TitlesOfParts>
  <Company>sei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zhoushift8</dc:creator>
  <cp:lastModifiedBy>Wang,Yining</cp:lastModifiedBy>
  <cp:revision>5022</cp:revision>
  <cp:lastPrinted>2017-10-20T01:21:14Z</cp:lastPrinted>
  <dcterms:created xsi:type="dcterms:W3CDTF">2007-04-09T02:21:09Z</dcterms:created>
  <dcterms:modified xsi:type="dcterms:W3CDTF">2021-01-09T17:30:19Z</dcterms:modified>
</cp:coreProperties>
</file>