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86" r:id="rId37"/>
    <p:sldId id="293" r:id="rId38"/>
    <p:sldId id="294" r:id="rId39"/>
    <p:sldId id="295" r:id="rId40"/>
    <p:sldId id="27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893"/>
    <a:srgbClr val="FF9300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75"/>
    <p:restoredTop sz="95213"/>
  </p:normalViewPr>
  <p:slideViewPr>
    <p:cSldViewPr snapToGrid="0" snapToObjects="1">
      <p:cViewPr varScale="1">
        <p:scale>
          <a:sx n="96" d="100"/>
          <a:sy n="96" d="100"/>
        </p:scale>
        <p:origin x="4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May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4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marL="617220" indent="-342900">
              <a:buFont typeface="Wingdings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May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6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May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040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May 2,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15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May 2,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565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May 2,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426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May 2,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9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May 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8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May 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9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May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982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May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3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May 2,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762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40" r:id="rId7"/>
    <p:sldLayoutId id="2147483741" r:id="rId8"/>
    <p:sldLayoutId id="2147483742" r:id="rId9"/>
    <p:sldLayoutId id="2147483743" r:id="rId10"/>
    <p:sldLayoutId id="2147483750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.ssrn.com/sol3/papers.cfm?abstract_id=3632475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pers.ssrn.com/sol3/papers.cfm?abstract_id=375041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.ssrn.com/sol3/papers.cfm?abstract_id=3632475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.ssrn.com/sol3/papers.cfm?abstract_id=3632475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pers.ssrn.com/sol3/papers.cfm?abstract_id=3750413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.ssrn.com/sol3/papers.cfm?abstract_id=3750413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8.png"/><Relationship Id="rId7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79.png"/><Relationship Id="rId9" Type="http://schemas.openxmlformats.org/officeDocument/2006/relationships/image" Target="../media/image85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78.png"/><Relationship Id="rId7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78.png"/><Relationship Id="rId7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3FE92E-FF21-46DB-BE36-B3A5D4149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9DFFEE-526A-4D56-A70C-EADE7289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47B3C6-6906-1619-2BDE-8EFEA4F1B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763" y="1032722"/>
            <a:ext cx="7328452" cy="2807540"/>
          </a:xfrm>
        </p:spPr>
        <p:txBody>
          <a:bodyPr>
            <a:normAutofit/>
          </a:bodyPr>
          <a:lstStyle/>
          <a:p>
            <a:r>
              <a:rPr lang="en-US" dirty="0"/>
              <a:t>Joint pricing + inventory management with demand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0E656-3E54-9D4E-1CE1-6061951A3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1731" y="4112623"/>
            <a:ext cx="5078996" cy="1594839"/>
          </a:xfrm>
        </p:spPr>
        <p:txBody>
          <a:bodyPr>
            <a:normAutofit/>
          </a:bodyPr>
          <a:lstStyle/>
          <a:p>
            <a:r>
              <a:rPr lang="en-US" dirty="0" err="1"/>
              <a:t>Yining</a:t>
            </a:r>
            <a:r>
              <a:rPr lang="en-US" dirty="0"/>
              <a:t> Wang, </a:t>
            </a:r>
            <a:r>
              <a:rPr lang="en-US" i="1" dirty="0"/>
              <a:t>University of Florida</a:t>
            </a:r>
          </a:p>
          <a:p>
            <a:r>
              <a:rPr lang="en-US" dirty="0"/>
              <a:t>Joint work with Beryl Chen, David </a:t>
            </a:r>
            <a:r>
              <a:rPr lang="en-US" dirty="0" err="1"/>
              <a:t>Simchi</a:t>
            </a:r>
            <a:r>
              <a:rPr lang="en-US" dirty="0"/>
              <a:t>-Levi &amp; Yuan Zhou</a:t>
            </a:r>
          </a:p>
        </p:txBody>
      </p:sp>
      <p:pic>
        <p:nvPicPr>
          <p:cNvPr id="4" name="Picture 3" descr="A group of translucent jellyfish in 3D">
            <a:extLst>
              <a:ext uri="{FF2B5EF4-FFF2-40B4-BE49-F238E27FC236}">
                <a16:creationId xmlns:a16="http://schemas.microsoft.com/office/drawing/2014/main" id="{413599AA-8121-B4E7-5B7E-5B481E4703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56" r="21446" b="-1"/>
          <a:stretch/>
        </p:blipFill>
        <p:spPr>
          <a:xfrm>
            <a:off x="76162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282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21ADA-E5A3-670F-92AA-B3A9998CB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 and Inventory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D3F019-D357-C02E-EBD6-A2A21DECCF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Coordination of </a:t>
                </a:r>
                <a:r>
                  <a:rPr lang="en-US" b="1" dirty="0"/>
                  <a:t>pricing</a:t>
                </a:r>
                <a:r>
                  <a:rPr lang="en-US" dirty="0"/>
                  <a:t> and </a:t>
                </a:r>
                <a:r>
                  <a:rPr lang="en-US" b="1" dirty="0"/>
                  <a:t>inventory control: </a:t>
                </a:r>
                <a:r>
                  <a:rPr lang="en-US" dirty="0"/>
                  <a:t>two fundamental problems in operations management</a:t>
                </a:r>
              </a:p>
              <a:p>
                <a:endParaRPr lang="en-US" dirty="0"/>
              </a:p>
              <a:p>
                <a:r>
                  <a:rPr lang="en-US" b="1" dirty="0"/>
                  <a:t>Pricing: </a:t>
                </a:r>
                <a:r>
                  <a:rPr lang="en-US" dirty="0"/>
                  <a:t>the task of balance revenue and demand</a:t>
                </a:r>
              </a:p>
              <a:p>
                <a:pPr lvl="1"/>
                <a:r>
                  <a:rPr lang="en-US" dirty="0"/>
                  <a:t>The higher the price, the higher the revenue but also lower the expected demand: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 </a:t>
                </a:r>
              </a:p>
              <a:p>
                <a:pPr lvl="1"/>
                <a:endParaRPr lang="en-US" sz="2800" dirty="0"/>
              </a:p>
              <a:p>
                <a:r>
                  <a:rPr lang="en-US" b="1" dirty="0"/>
                  <a:t>Inventory management:</a:t>
                </a:r>
                <a:r>
                  <a:rPr lang="en-US" dirty="0"/>
                  <a:t> the question of re-ordering inventory stocks.</a:t>
                </a:r>
              </a:p>
              <a:p>
                <a:pPr lvl="1"/>
                <a:r>
                  <a:rPr lang="en-US" dirty="0"/>
                  <a:t>Need to balance ordering cost, holding cost and out-of-inventory cost (e.g., backlogging). 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D3F019-D357-C02E-EBD6-A2A21DECCF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 r="-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717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1BEC-14BA-900E-8951-5ECC1A35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decision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8B786-7AAB-7AFD-1764-6C1E595EF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1</a:t>
            </a:r>
            <a:r>
              <a:rPr lang="en-US" b="1" i="1" dirty="0"/>
              <a:t>: </a:t>
            </a:r>
            <a:r>
              <a:rPr lang="en-US" dirty="0"/>
              <a:t>inventory decisions.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47D5F-426F-DA75-33EC-F9AD45AEC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6" y="2367645"/>
            <a:ext cx="1661886" cy="11708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467CD3-18D3-F2BD-7471-E1AB2840C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343" y="2367645"/>
            <a:ext cx="1661886" cy="11708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B3746C-3FD4-82AD-D1CC-485E172D7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6" y="4298251"/>
            <a:ext cx="1661886" cy="1170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447F8B-5764-7A01-C99C-D78FADCC2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343" y="4298251"/>
            <a:ext cx="1661886" cy="11708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92037-CA42-DD26-DC57-A3885D8EA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4298251"/>
            <a:ext cx="1661886" cy="1170874"/>
          </a:xfrm>
          <a:prstGeom prst="rect">
            <a:avLst/>
          </a:prstGeom>
        </p:spPr>
      </p:pic>
      <p:sp>
        <p:nvSpPr>
          <p:cNvPr id="9" name="Down Arrow 8">
            <a:extLst>
              <a:ext uri="{FF2B5EF4-FFF2-40B4-BE49-F238E27FC236}">
                <a16:creationId xmlns:a16="http://schemas.microsoft.com/office/drawing/2014/main" id="{370C7791-20BB-313A-C26A-E5139EBCD21F}"/>
              </a:ext>
            </a:extLst>
          </p:cNvPr>
          <p:cNvSpPr/>
          <p:nvPr/>
        </p:nvSpPr>
        <p:spPr>
          <a:xfrm>
            <a:off x="2926444" y="3673456"/>
            <a:ext cx="469900" cy="6247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3D7220E-C09E-7E63-E696-4F580568515D}"/>
                  </a:ext>
                </a:extLst>
              </p:cNvPr>
              <p:cNvSpPr/>
              <p:nvPr/>
            </p:nvSpPr>
            <p:spPr>
              <a:xfrm>
                <a:off x="2926443" y="5690582"/>
                <a:ext cx="561281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Ordering cost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×1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3D7220E-C09E-7E63-E696-4F58056851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6443" y="5690582"/>
                <a:ext cx="5612819" cy="461665"/>
              </a:xfrm>
              <a:prstGeom prst="rect">
                <a:avLst/>
              </a:prstGeom>
              <a:blipFill>
                <a:blip r:embed="rId3"/>
                <a:stretch>
                  <a:fillRect l="-1806" t="-7895" r="-158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921FDAE-ED1C-9340-9E8D-330811ACA114}"/>
              </a:ext>
            </a:extLst>
          </p:cNvPr>
          <p:cNvCxnSpPr/>
          <p:nvPr/>
        </p:nvCxnSpPr>
        <p:spPr>
          <a:xfrm>
            <a:off x="4918530" y="6152247"/>
            <a:ext cx="179614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CF8BE5-1C6C-78E5-EECA-B2AAA9E547B8}"/>
              </a:ext>
            </a:extLst>
          </p:cNvPr>
          <p:cNvCxnSpPr/>
          <p:nvPr/>
        </p:nvCxnSpPr>
        <p:spPr>
          <a:xfrm>
            <a:off x="7065015" y="6159505"/>
            <a:ext cx="13494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B35F289-1F57-C855-A99C-EC92CE09037F}"/>
              </a:ext>
            </a:extLst>
          </p:cNvPr>
          <p:cNvSpPr/>
          <p:nvPr/>
        </p:nvSpPr>
        <p:spPr>
          <a:xfrm>
            <a:off x="5132631" y="6180708"/>
            <a:ext cx="1367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fixed cost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AABDC6-A031-E3E5-0CB9-5E064EB0EF04}"/>
              </a:ext>
            </a:extLst>
          </p:cNvPr>
          <p:cNvSpPr/>
          <p:nvPr/>
        </p:nvSpPr>
        <p:spPr>
          <a:xfrm>
            <a:off x="6863526" y="6181452"/>
            <a:ext cx="1778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variable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400440-CE5C-8731-42F7-B25FC81586C4}"/>
                  </a:ext>
                </a:extLst>
              </p:cNvPr>
              <p:cNvSpPr/>
              <p:nvPr/>
            </p:nvSpPr>
            <p:spPr>
              <a:xfrm>
                <a:off x="6164943" y="2402646"/>
                <a:ext cx="3555460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At the beginning of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, </a:t>
                </a:r>
              </a:p>
              <a:p>
                <a:r>
                  <a:rPr lang="en-US" sz="2400" dirty="0"/>
                  <a:t>inventory level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400440-CE5C-8731-42F7-B25FC81586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943" y="2402646"/>
                <a:ext cx="3555460" cy="830997"/>
              </a:xfrm>
              <a:prstGeom prst="rect">
                <a:avLst/>
              </a:prstGeom>
              <a:blipFill>
                <a:blip r:embed="rId4"/>
                <a:stretch>
                  <a:fillRect l="-2491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A79F533-04B9-E706-62B3-F4A90D550A15}"/>
                  </a:ext>
                </a:extLst>
              </p:cNvPr>
              <p:cNvSpPr/>
              <p:nvPr/>
            </p:nvSpPr>
            <p:spPr>
              <a:xfrm>
                <a:off x="6198601" y="3499209"/>
                <a:ext cx="33625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Order-up-to level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A79F533-04B9-E706-62B3-F4A90D550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601" y="3499209"/>
                <a:ext cx="3362524" cy="461665"/>
              </a:xfrm>
              <a:prstGeom prst="rect">
                <a:avLst/>
              </a:prstGeom>
              <a:blipFill>
                <a:blip r:embed="rId5"/>
                <a:stretch>
                  <a:fillRect l="-3019" t="-10811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08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1BEC-14BA-900E-8951-5ECC1A35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decision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8B786-7AAB-7AFD-1764-6C1E595EF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2</a:t>
            </a:r>
            <a:r>
              <a:rPr lang="en-US" b="1" i="1" dirty="0"/>
              <a:t>: </a:t>
            </a:r>
            <a:r>
              <a:rPr lang="en-US" dirty="0"/>
              <a:t>pricing decisions.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ABC26B-3802-AAC5-2A77-3F9E967F7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6" y="2367645"/>
            <a:ext cx="1661886" cy="11708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28D865-6165-5BB7-DB2F-3094619AA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343" y="2367645"/>
            <a:ext cx="1661886" cy="11708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D05FAB4-BD0A-211A-9B15-5F90E8EB5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6" y="4298251"/>
            <a:ext cx="1661886" cy="1170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E321E7-B349-FFBB-95BE-16240A953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367645"/>
            <a:ext cx="1661886" cy="1170874"/>
          </a:xfrm>
          <a:prstGeom prst="rect">
            <a:avLst/>
          </a:prstGeom>
        </p:spPr>
      </p:pic>
      <p:sp>
        <p:nvSpPr>
          <p:cNvPr id="21" name="Down Arrow 20">
            <a:extLst>
              <a:ext uri="{FF2B5EF4-FFF2-40B4-BE49-F238E27FC236}">
                <a16:creationId xmlns:a16="http://schemas.microsoft.com/office/drawing/2014/main" id="{C014C55A-F32B-6D46-908A-AA36DAEF89EA}"/>
              </a:ext>
            </a:extLst>
          </p:cNvPr>
          <p:cNvSpPr/>
          <p:nvPr/>
        </p:nvSpPr>
        <p:spPr>
          <a:xfrm>
            <a:off x="2476500" y="3673456"/>
            <a:ext cx="491988" cy="6247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021155-5719-57FF-6EC1-FE85E05224EE}"/>
                  </a:ext>
                </a:extLst>
              </p:cNvPr>
              <p:cNvSpPr/>
              <p:nvPr/>
            </p:nvSpPr>
            <p:spPr>
              <a:xfrm>
                <a:off x="5304973" y="3673456"/>
                <a:ext cx="646260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Price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, leading to realized demand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The “additive” demand model: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021155-5719-57FF-6EC1-FE85E052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973" y="3673456"/>
                <a:ext cx="6462603" cy="830997"/>
              </a:xfrm>
              <a:prstGeom prst="rect">
                <a:avLst/>
              </a:prstGeom>
              <a:blipFill>
                <a:blip r:embed="rId3"/>
                <a:stretch>
                  <a:fillRect l="-1373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8442ECB-556C-39B4-AE63-D19BC3F07A3A}"/>
                  </a:ext>
                </a:extLst>
              </p:cNvPr>
              <p:cNvSpPr/>
              <p:nvPr/>
            </p:nvSpPr>
            <p:spPr>
              <a:xfrm>
                <a:off x="6198834" y="1819910"/>
                <a:ext cx="33625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Order-up-to level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8442ECB-556C-39B4-AE63-D19BC3F07A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834" y="1819910"/>
                <a:ext cx="3362524" cy="461665"/>
              </a:xfrm>
              <a:prstGeom prst="rect">
                <a:avLst/>
              </a:prstGeom>
              <a:blipFill>
                <a:blip r:embed="rId4"/>
                <a:stretch>
                  <a:fillRect l="-3019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1FCD10-5D10-5EB8-7A41-BA9F5DBCF59D}"/>
                  </a:ext>
                </a:extLst>
              </p:cNvPr>
              <p:cNvSpPr/>
              <p:nvPr/>
            </p:nvSpPr>
            <p:spPr>
              <a:xfrm>
                <a:off x="5304973" y="5046191"/>
                <a:ext cx="4822602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Remaining inventory: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Sales revenue: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1FCD10-5D10-5EB8-7A41-BA9F5DBCF5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973" y="5046191"/>
                <a:ext cx="4822602" cy="830997"/>
              </a:xfrm>
              <a:prstGeom prst="rect">
                <a:avLst/>
              </a:prstGeom>
              <a:blipFill>
                <a:blip r:embed="rId5"/>
                <a:stretch>
                  <a:fillRect l="-1837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3FF952-ECD2-3D35-D96E-32175980D82B}"/>
                  </a:ext>
                </a:extLst>
              </p:cNvPr>
              <p:cNvSpPr txBox="1"/>
              <p:nvPr/>
            </p:nvSpPr>
            <p:spPr>
              <a:xfrm>
                <a:off x="8048977" y="4699022"/>
                <a:ext cx="31794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3FF952-ECD2-3D35-D96E-32175980D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8977" y="4699022"/>
                <a:ext cx="3179460" cy="369332"/>
              </a:xfrm>
              <a:prstGeom prst="rect">
                <a:avLst/>
              </a:prstGeom>
              <a:blipFill>
                <a:blip r:embed="rId6"/>
                <a:stretch>
                  <a:fillRect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128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D0D5-41D3-EF1D-059B-76D423292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decision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067197-0F49-E463-BEF8-EEF8A30693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i="1" dirty="0"/>
                  <a:t>Step 3: </a:t>
                </a:r>
                <a:r>
                  <a:rPr lang="en-US" dirty="0"/>
                  <a:t>holding/backlogging/lost-sales cost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: holding cost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/>
                  <a:t>: backlogging/loss-of-good-will cost</a:t>
                </a:r>
              </a:p>
              <a:p>
                <a:pPr lvl="1"/>
                <a:r>
                  <a:rPr lang="en-US" dirty="0"/>
                  <a:t>We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n-US" dirty="0"/>
                  <a:t> function to represent </a:t>
                </a:r>
                <a:r>
                  <a:rPr lang="en-US" b="1" dirty="0"/>
                  <a:t>both</a:t>
                </a:r>
                <a:r>
                  <a:rPr lang="en-US" dirty="0"/>
                  <a:t> costs.</a:t>
                </a:r>
              </a:p>
              <a:p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067197-0F49-E463-BEF8-EEF8A30693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B2C7118-82C7-54A3-8955-3AC35152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686" y="2367645"/>
            <a:ext cx="1661886" cy="11708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0F6C79C-064D-3680-984A-B56F2BCC34DA}"/>
                  </a:ext>
                </a:extLst>
              </p:cNvPr>
              <p:cNvSpPr/>
              <p:nvPr/>
            </p:nvSpPr>
            <p:spPr>
              <a:xfrm>
                <a:off x="4521201" y="2599873"/>
                <a:ext cx="48226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Remaining inventory: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0F6C79C-064D-3680-984A-B56F2BCC34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201" y="2599873"/>
                <a:ext cx="4822602" cy="461665"/>
              </a:xfrm>
              <a:prstGeom prst="rect">
                <a:avLst/>
              </a:prstGeom>
              <a:blipFill>
                <a:blip r:embed="rId4"/>
                <a:stretch>
                  <a:fillRect l="-2105" t="-10811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ADADE3-F0B0-6665-B37D-BCE037B74684}"/>
                  </a:ext>
                </a:extLst>
              </p:cNvPr>
              <p:cNvSpPr txBox="1"/>
              <p:nvPr/>
            </p:nvSpPr>
            <p:spPr>
              <a:xfrm>
                <a:off x="7240595" y="2953082"/>
                <a:ext cx="31794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ADADE3-F0B0-6665-B37D-BCE037B74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595" y="2953082"/>
                <a:ext cx="3179460" cy="369332"/>
              </a:xfrm>
              <a:prstGeom prst="rect">
                <a:avLst/>
              </a:prstGeom>
              <a:blipFill>
                <a:blip r:embed="rId5"/>
                <a:stretch>
                  <a:fillRect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750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4007-319D-4CF2-A04F-348808310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decision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16D2E0-1404-6FB1-C383-964552FD2A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9" y="1825624"/>
                <a:ext cx="9810604" cy="4919733"/>
              </a:xfrm>
            </p:spPr>
            <p:txBody>
              <a:bodyPr/>
              <a:lstStyle/>
              <a:p>
                <a:r>
                  <a:rPr lang="en-US" dirty="0"/>
                  <a:t>Summary of the decision process:</a:t>
                </a:r>
              </a:p>
              <a:p>
                <a:pPr lvl="1"/>
                <a:r>
                  <a:rPr lang="en-US" b="1" dirty="0"/>
                  <a:t>State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the inventory level at the beginning of time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 </a:t>
                </a:r>
              </a:p>
              <a:p>
                <a:pPr lvl="1"/>
                <a:r>
                  <a:rPr lang="en-US" b="1" dirty="0"/>
                  <a:t>Decisions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(the order-up-to level),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(the price).</a:t>
                </a:r>
              </a:p>
              <a:p>
                <a:pPr lvl="1"/>
                <a:r>
                  <a:rPr lang="en-US" b="1" dirty="0"/>
                  <a:t>State transition – backlogged</a:t>
                </a:r>
                <a:r>
                  <a:rPr lang="en-US" i="1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State transition – censored</a:t>
                </a:r>
                <a:r>
                  <a:rPr lang="en-US" b="1" i="1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b="1" dirty="0"/>
              </a:p>
              <a:p>
                <a:pPr lvl="1"/>
                <a:endParaRPr lang="en-US" dirty="0"/>
              </a:p>
              <a:p>
                <a:r>
                  <a:rPr lang="en-US" dirty="0"/>
                  <a:t>Immediate reward:</a:t>
                </a:r>
              </a:p>
              <a:p>
                <a:pPr lvl="1"/>
                <a:r>
                  <a:rPr lang="en-US" b="1" dirty="0"/>
                  <a:t>Backlogging</a:t>
                </a:r>
                <a:r>
                  <a:rPr lang="en-US" dirty="0"/>
                  <a:t>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×1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b="1" dirty="0"/>
              </a:p>
              <a:p>
                <a:pPr lvl="1"/>
                <a:r>
                  <a:rPr lang="en-US" b="1" dirty="0"/>
                  <a:t>Censored demand: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×1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b="1" dirty="0"/>
              </a:p>
              <a:p>
                <a:pPr lvl="1"/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16D2E0-1404-6FB1-C383-964552FD2A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9" y="1825624"/>
                <a:ext cx="9810604" cy="4919733"/>
              </a:xfrm>
              <a:blipFill>
                <a:blip r:embed="rId2"/>
                <a:stretch>
                  <a:fillRect l="-388" t="-1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32CE22-07B9-A5B4-E685-7FF9FF3AE287}"/>
                  </a:ext>
                </a:extLst>
              </p:cNvPr>
              <p:cNvSpPr txBox="1"/>
              <p:nvPr/>
            </p:nvSpPr>
            <p:spPr>
              <a:xfrm>
                <a:off x="5168348" y="3882887"/>
                <a:ext cx="413767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  <a:latin typeface="Times" pitchFamily="2" charset="0"/>
                    <a:cs typeface="Arial" panose="020B0604020202020204" pitchFamily="34" charset="0"/>
                  </a:rPr>
                  <a:t>Learning-while-Doing problem: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Times" pitchFamily="2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Times" pitchFamily="2" charset="0"/>
                    <a:cs typeface="Arial" panose="020B0604020202020204" pitchFamily="34" charset="0"/>
                  </a:rPr>
                  <a:t> are unknown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32CE22-07B9-A5B4-E685-7FF9FF3AE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348" y="3882887"/>
                <a:ext cx="4137671" cy="830997"/>
              </a:xfrm>
              <a:prstGeom prst="rect">
                <a:avLst/>
              </a:prstGeom>
              <a:blipFill>
                <a:blip r:embed="rId3"/>
                <a:stretch>
                  <a:fillRect l="-2454" t="-5970" r="-1534" b="-16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5865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C334-C92B-1F21-A94A-2EC224D1D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81" y="413907"/>
            <a:ext cx="9810604" cy="1216024"/>
          </a:xfrm>
        </p:spPr>
        <p:txBody>
          <a:bodyPr/>
          <a:lstStyle/>
          <a:p>
            <a:r>
              <a:rPr lang="en-US" dirty="0"/>
              <a:t>Comparison with existing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A2E22A25-20A9-8E7F-2450-AB679C4D604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22497379"/>
                  </p:ext>
                </p:extLst>
              </p:nvPr>
            </p:nvGraphicFramePr>
            <p:xfrm>
              <a:off x="556592" y="1825625"/>
              <a:ext cx="10304893" cy="466255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29947">
                      <a:extLst>
                        <a:ext uri="{9D8B030D-6E8A-4147-A177-3AD203B41FA5}">
                          <a16:colId xmlns:a16="http://schemas.microsoft.com/office/drawing/2014/main" val="1484468522"/>
                        </a:ext>
                      </a:extLst>
                    </a:gridCol>
                    <a:gridCol w="1258957">
                      <a:extLst>
                        <a:ext uri="{9D8B030D-6E8A-4147-A177-3AD203B41FA5}">
                          <a16:colId xmlns:a16="http://schemas.microsoft.com/office/drawing/2014/main" val="1083411926"/>
                        </a:ext>
                      </a:extLst>
                    </a:gridCol>
                    <a:gridCol w="1590261">
                      <a:extLst>
                        <a:ext uri="{9D8B030D-6E8A-4147-A177-3AD203B41FA5}">
                          <a16:colId xmlns:a16="http://schemas.microsoft.com/office/drawing/2014/main" val="4265433981"/>
                        </a:ext>
                      </a:extLst>
                    </a:gridCol>
                    <a:gridCol w="1590260">
                      <a:extLst>
                        <a:ext uri="{9D8B030D-6E8A-4147-A177-3AD203B41FA5}">
                          <a16:colId xmlns:a16="http://schemas.microsoft.com/office/drawing/2014/main" val="4135931676"/>
                        </a:ext>
                      </a:extLst>
                    </a:gridCol>
                    <a:gridCol w="1417986">
                      <a:extLst>
                        <a:ext uri="{9D8B030D-6E8A-4147-A177-3AD203B41FA5}">
                          <a16:colId xmlns:a16="http://schemas.microsoft.com/office/drawing/2014/main" val="1384484027"/>
                        </a:ext>
                      </a:extLst>
                    </a:gridCol>
                    <a:gridCol w="1717482">
                      <a:extLst>
                        <a:ext uri="{9D8B030D-6E8A-4147-A177-3AD203B41FA5}">
                          <a16:colId xmlns:a16="http://schemas.microsoft.com/office/drawing/2014/main" val="966647543"/>
                        </a:ext>
                      </a:extLst>
                    </a:gridCol>
                  </a:tblGrid>
                  <a:tr h="652094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oMath>
                          </a14:m>
                          <a:r>
                            <a:rPr lang="en-US" sz="2000" dirty="0"/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Pricing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Censored demand?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Concavity?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Regret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3369301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Huh &amp; </a:t>
                          </a:r>
                          <a:r>
                            <a:rPr lang="en-US" sz="2000" dirty="0" err="1"/>
                            <a:t>Rusmevichientong</a:t>
                          </a:r>
                          <a:r>
                            <a:rPr lang="en-US" sz="2000" dirty="0"/>
                            <a:t>’ 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func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305155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ra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623331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Assumed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3831295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Yuan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Partial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ra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9081319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a:t>[1]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GLM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</m:acc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</m:rad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9165553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[2]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</m:acc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num>
                                      <m:den>
                                        <m: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  <m:t>𝟓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3789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A2E22A25-20A9-8E7F-2450-AB679C4D604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22497379"/>
                  </p:ext>
                </p:extLst>
              </p:nvPr>
            </p:nvGraphicFramePr>
            <p:xfrm>
              <a:off x="556592" y="1825625"/>
              <a:ext cx="10304893" cy="466255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29947">
                      <a:extLst>
                        <a:ext uri="{9D8B030D-6E8A-4147-A177-3AD203B41FA5}">
                          <a16:colId xmlns:a16="http://schemas.microsoft.com/office/drawing/2014/main" val="1484468522"/>
                        </a:ext>
                      </a:extLst>
                    </a:gridCol>
                    <a:gridCol w="1258957">
                      <a:extLst>
                        <a:ext uri="{9D8B030D-6E8A-4147-A177-3AD203B41FA5}">
                          <a16:colId xmlns:a16="http://schemas.microsoft.com/office/drawing/2014/main" val="1083411926"/>
                        </a:ext>
                      </a:extLst>
                    </a:gridCol>
                    <a:gridCol w="1590261">
                      <a:extLst>
                        <a:ext uri="{9D8B030D-6E8A-4147-A177-3AD203B41FA5}">
                          <a16:colId xmlns:a16="http://schemas.microsoft.com/office/drawing/2014/main" val="4265433981"/>
                        </a:ext>
                      </a:extLst>
                    </a:gridCol>
                    <a:gridCol w="1590260">
                      <a:extLst>
                        <a:ext uri="{9D8B030D-6E8A-4147-A177-3AD203B41FA5}">
                          <a16:colId xmlns:a16="http://schemas.microsoft.com/office/drawing/2014/main" val="4135931676"/>
                        </a:ext>
                      </a:extLst>
                    </a:gridCol>
                    <a:gridCol w="1417986">
                      <a:extLst>
                        <a:ext uri="{9D8B030D-6E8A-4147-A177-3AD203B41FA5}">
                          <a16:colId xmlns:a16="http://schemas.microsoft.com/office/drawing/2014/main" val="1384484027"/>
                        </a:ext>
                      </a:extLst>
                    </a:gridCol>
                    <a:gridCol w="1717482">
                      <a:extLst>
                        <a:ext uri="{9D8B030D-6E8A-4147-A177-3AD203B41FA5}">
                          <a16:colId xmlns:a16="http://schemas.microsoft.com/office/drawing/2014/main" val="966647543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15000" t="-3636" r="-500000" b="-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Pricing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Censored demand?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Concavity?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Regret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3369301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Huh &amp; </a:t>
                          </a:r>
                          <a:r>
                            <a:rPr lang="en-US" sz="2000" dirty="0" err="1"/>
                            <a:t>Rusmevichientong</a:t>
                          </a:r>
                          <a:r>
                            <a:rPr lang="en-US" sz="2000" dirty="0"/>
                            <a:t>’ 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101786" r="-1481" b="-46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3305155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221569" r="-1481" b="-4078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623331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Assumed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315385" r="-148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3831295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Yuan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Partial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423529" r="-1481" b="-2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9081319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a:t>[1]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GLM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513462" r="-1481" b="-10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9165553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[2]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625490" r="-1481" b="-39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3789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16B13CC-CA71-A41A-7AC2-5C32D322B8D8}"/>
              </a:ext>
            </a:extLst>
          </p:cNvPr>
          <p:cNvSpPr txBox="1"/>
          <p:nvPr/>
        </p:nvSpPr>
        <p:spPr>
          <a:xfrm>
            <a:off x="1050881" y="1327668"/>
            <a:ext cx="599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✓ indicates optimal regret (up to poly-logarithmic terms)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C9B09-00B0-E87C-E44B-8C8D39600543}"/>
              </a:ext>
            </a:extLst>
          </p:cNvPr>
          <p:cNvSpPr txBox="1"/>
          <p:nvPr/>
        </p:nvSpPr>
        <p:spPr>
          <a:xfrm>
            <a:off x="10422834" y="2730813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270792-BB31-1510-3FCB-5BBE38B6835F}"/>
              </a:ext>
            </a:extLst>
          </p:cNvPr>
          <p:cNvSpPr txBox="1"/>
          <p:nvPr/>
        </p:nvSpPr>
        <p:spPr>
          <a:xfrm>
            <a:off x="10422834" y="3369188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4F46B7-AEFE-F580-B664-7B62723BD80F}"/>
              </a:ext>
            </a:extLst>
          </p:cNvPr>
          <p:cNvSpPr txBox="1"/>
          <p:nvPr/>
        </p:nvSpPr>
        <p:spPr>
          <a:xfrm>
            <a:off x="10422833" y="4602634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769376-F9CE-B7FF-6E86-D89CA331539A}"/>
              </a:ext>
            </a:extLst>
          </p:cNvPr>
          <p:cNvSpPr txBox="1"/>
          <p:nvPr/>
        </p:nvSpPr>
        <p:spPr>
          <a:xfrm>
            <a:off x="10422832" y="5259993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B9B809-B78E-3C65-F9CC-512C89CFDC1B}"/>
              </a:ext>
            </a:extLst>
          </p:cNvPr>
          <p:cNvSpPr txBox="1"/>
          <p:nvPr/>
        </p:nvSpPr>
        <p:spPr>
          <a:xfrm>
            <a:off x="10422832" y="5943856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BCB1D0-A914-804B-2E24-B64DF12507E5}"/>
              </a:ext>
            </a:extLst>
          </p:cNvPr>
          <p:cNvSpPr txBox="1"/>
          <p:nvPr/>
        </p:nvSpPr>
        <p:spPr>
          <a:xfrm>
            <a:off x="1050881" y="213852"/>
            <a:ext cx="8418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[1] Chen et al.</a:t>
            </a:r>
            <a:r>
              <a:rPr lang="en-US" sz="2000" dirty="0">
                <a:solidFill>
                  <a:srgbClr val="002060"/>
                </a:solidFill>
                <a:hlinkClick r:id="rId3"/>
              </a:rPr>
              <a:t>’ 20, </a:t>
            </a:r>
            <a:r>
              <a:rPr lang="en-US" sz="2000" dirty="0">
                <a:hlinkClick r:id="rId3"/>
              </a:rPr>
              <a:t>https://papers.ssrn.com/sol3/papers.cfm?abstract_id=3632475</a:t>
            </a:r>
            <a:endParaRPr lang="en-US" sz="2000" dirty="0"/>
          </a:p>
          <a:p>
            <a:r>
              <a:rPr lang="en-US" sz="2000" dirty="0">
                <a:solidFill>
                  <a:srgbClr val="002060"/>
                </a:solidFill>
              </a:rPr>
              <a:t>[2] Chen et al.</a:t>
            </a:r>
            <a:r>
              <a:rPr lang="en-US" sz="2000" dirty="0">
                <a:solidFill>
                  <a:srgbClr val="002060"/>
                </a:solidFill>
                <a:hlinkClick r:id="rId4"/>
              </a:rPr>
              <a:t>’21, </a:t>
            </a:r>
            <a:r>
              <a:rPr lang="en-US" sz="2000" dirty="0">
                <a:hlinkClick r:id="rId4"/>
              </a:rPr>
              <a:t>https://papers.ssrn.com/sol3/papers.cfm?abstract_id=3750413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9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8DF8-763B-0C40-1CB0-505714B66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 (fixed ordering costs)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938157-478F-01F2-9973-E8C1FA0ED8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Model primitives:</a:t>
                </a:r>
              </a:p>
              <a:p>
                <a:pPr lvl="1"/>
                <a:r>
                  <a:rPr lang="en-US" b="1" dirty="0"/>
                  <a:t>Backlogging </a:t>
                </a:r>
                <a:r>
                  <a:rPr lang="en-US" b="1" dirty="0" err="1"/>
                  <a:t>obs</a:t>
                </a:r>
                <a:r>
                  <a:rPr lang="en-US" b="1" dirty="0"/>
                  <a:t>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Fixed cost: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V-shaped costs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(0,⋅)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 ⋅)</m:t>
                        </m:r>
                      </m:e>
                    </m:func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Linear demand: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(can be extended to GLM)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938157-478F-01F2-9973-E8C1FA0ED8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94940EC-D067-22EA-2DEF-0D71EFBDA0BF}"/>
              </a:ext>
            </a:extLst>
          </p:cNvPr>
          <p:cNvSpPr txBox="1"/>
          <p:nvPr/>
        </p:nvSpPr>
        <p:spPr>
          <a:xfrm>
            <a:off x="1050879" y="1425513"/>
            <a:ext cx="8594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[1] Chen et al.</a:t>
            </a:r>
            <a:r>
              <a:rPr lang="en-US" sz="2000" dirty="0">
                <a:solidFill>
                  <a:srgbClr val="002060"/>
                </a:solidFill>
                <a:hlinkClick r:id="rId3"/>
              </a:rPr>
              <a:t>’ 20, </a:t>
            </a:r>
            <a:r>
              <a:rPr lang="en-US" sz="2000" dirty="0">
                <a:hlinkClick r:id="rId3"/>
              </a:rPr>
              <a:t>https://papers.ssrn.com/sol3/papers.cfm?abstract_id=3632475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954286-7AFD-6DE4-76D8-D7FE3E8E6945}"/>
                  </a:ext>
                </a:extLst>
              </p:cNvPr>
              <p:cNvSpPr txBox="1"/>
              <p:nvPr/>
            </p:nvSpPr>
            <p:spPr>
              <a:xfrm>
                <a:off x="1330517" y="4424049"/>
                <a:ext cx="88193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×1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954286-7AFD-6DE4-76D8-D7FE3E8E6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517" y="4424049"/>
                <a:ext cx="8819323" cy="400110"/>
              </a:xfrm>
              <a:prstGeom prst="rect">
                <a:avLst/>
              </a:prstGeom>
              <a:blipFill>
                <a:blip r:embed="rId4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071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BE24-BCF4-B86D-51DF-D9F412AC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Full-information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96BE31-947A-F7CC-A74F-2D30993264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>
                    <a:solidFill>
                      <a:schemeClr val="accent1"/>
                    </a:solidFill>
                  </a:rPr>
                  <a:t>[Chen and </a:t>
                </a:r>
                <a:r>
                  <a:rPr lang="en-US" sz="2000" dirty="0" err="1">
                    <a:solidFill>
                      <a:schemeClr val="accent1"/>
                    </a:solidFill>
                  </a:rPr>
                  <a:t>Simchi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-Levi 2004a, 2004b] </a:t>
                </a:r>
                <a:r>
                  <a:rPr lang="en-US" dirty="0"/>
                  <a:t>In the long run, the optimal policy is 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</m:oMath>
                </a14:m>
                <a:r>
                  <a:rPr lang="en-US" dirty="0"/>
                  <a:t>-policy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: the order-up-to level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: the inventory threshold below (or at) which ordering is initiated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dirty="0"/>
                  <a:t>: a pricing functions that maps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96BE31-947A-F7CC-A74F-2D30993264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5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B1A5D1A-BBC0-D3F7-77AE-8D3840A6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486" y="4118648"/>
            <a:ext cx="7728886" cy="2739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76984B-5448-8029-761C-004DFE51D9FD}"/>
                  </a:ext>
                </a:extLst>
              </p:cNvPr>
              <p:cNvSpPr/>
              <p:nvPr/>
            </p:nvSpPr>
            <p:spPr>
              <a:xfrm>
                <a:off x="3838847" y="3887815"/>
                <a:ext cx="33813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Price decision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76984B-5448-8029-761C-004DFE51D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847" y="3887815"/>
                <a:ext cx="3381375" cy="461665"/>
              </a:xfrm>
              <a:prstGeom prst="rect">
                <a:avLst/>
              </a:prstGeom>
              <a:blipFill>
                <a:blip r:embed="rId4"/>
                <a:stretch>
                  <a:fillRect l="-2996" t="-10811" r="-74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9D2BB17-135C-AD87-5170-11C96F7CFB01}"/>
              </a:ext>
            </a:extLst>
          </p:cNvPr>
          <p:cNvCxnSpPr/>
          <p:nvPr/>
        </p:nvCxnSpPr>
        <p:spPr>
          <a:xfrm flipH="1">
            <a:off x="4252686" y="4325257"/>
            <a:ext cx="348343" cy="653143"/>
          </a:xfrm>
          <a:prstGeom prst="straightConnector1">
            <a:avLst/>
          </a:prstGeom>
          <a:ln w="2540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own Arrow 6">
            <a:extLst>
              <a:ext uri="{FF2B5EF4-FFF2-40B4-BE49-F238E27FC236}">
                <a16:creationId xmlns:a16="http://schemas.microsoft.com/office/drawing/2014/main" id="{8C20D448-396E-0C85-CB03-D7E8A2058891}"/>
              </a:ext>
            </a:extLst>
          </p:cNvPr>
          <p:cNvSpPr/>
          <p:nvPr/>
        </p:nvSpPr>
        <p:spPr>
          <a:xfrm rot="10800000">
            <a:off x="5240391" y="5036456"/>
            <a:ext cx="357732" cy="822321"/>
          </a:xfrm>
          <a:prstGeom prst="downArrow">
            <a:avLst>
              <a:gd name="adj1" fmla="val 46203"/>
              <a:gd name="adj2" fmla="val 7548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8A8D88DB-641B-3C89-5C66-C7740F7992E1}"/>
              </a:ext>
            </a:extLst>
          </p:cNvPr>
          <p:cNvSpPr/>
          <p:nvPr/>
        </p:nvSpPr>
        <p:spPr>
          <a:xfrm rot="10800000">
            <a:off x="6656599" y="5007428"/>
            <a:ext cx="357732" cy="662664"/>
          </a:xfrm>
          <a:prstGeom prst="downArrow">
            <a:avLst>
              <a:gd name="adj1" fmla="val 46203"/>
              <a:gd name="adj2" fmla="val 7548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E97C750-B7B9-9936-B1FD-F1A13E97C1F6}"/>
                  </a:ext>
                </a:extLst>
              </p:cNvPr>
              <p:cNvSpPr/>
              <p:nvPr/>
            </p:nvSpPr>
            <p:spPr>
              <a:xfrm>
                <a:off x="7014331" y="5750752"/>
                <a:ext cx="463921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Inventory decision: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E97C750-B7B9-9936-B1FD-F1A13E97C1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331" y="5750752"/>
                <a:ext cx="4639219" cy="461665"/>
              </a:xfrm>
              <a:prstGeom prst="rect">
                <a:avLst/>
              </a:prstGeom>
              <a:blipFill>
                <a:blip r:embed="rId5"/>
                <a:stretch>
                  <a:fillRect l="-218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876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9D3D6-69F9-023B-33FE-98F4F5C13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Full-information solution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4A61F3-14EC-95CD-6313-E214661E32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9" y="1825624"/>
                <a:ext cx="9810604" cy="4694446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solidFill>
                      <a:schemeClr val="accent1"/>
                    </a:solidFill>
                  </a:rPr>
                  <a:t>[Chen and </a:t>
                </a:r>
                <a:r>
                  <a:rPr lang="en-US" sz="2000" dirty="0" err="1">
                    <a:solidFill>
                      <a:schemeClr val="accent1"/>
                    </a:solidFill>
                  </a:rPr>
                  <a:t>Simchi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-Levi 2004a, 2004b] </a:t>
                </a:r>
                <a:r>
                  <a:rPr lang="en-US" dirty="0"/>
                  <a:t>In the long run, the optimal policy is 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</m:oMath>
                </a14:m>
                <a:r>
                  <a:rPr lang="en-US" dirty="0"/>
                  <a:t>-policy. Given (</a:t>
                </a:r>
                <a:r>
                  <a:rPr lang="en-US" i="1" dirty="0" err="1"/>
                  <a:t>s,S</a:t>
                </a:r>
                <a:r>
                  <a:rPr lang="en-US" dirty="0"/>
                  <a:t>), the optimal </a:t>
                </a:r>
                <a:r>
                  <a:rPr lang="en-US" b="1" i="1" dirty="0"/>
                  <a:t>p</a:t>
                </a:r>
                <a:r>
                  <a:rPr lang="en-US" b="1" dirty="0"/>
                  <a:t> </a:t>
                </a:r>
                <a:r>
                  <a:rPr lang="en-US" dirty="0"/>
                  <a:t>can be computed using DP:</a:t>
                </a:r>
              </a:p>
              <a:p>
                <a:r>
                  <a:rPr lang="en-US" dirty="0">
                    <a:latin typeface="Bembo" panose="02020502050201020203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Bembo" panose="02020502050201020203" pitchFamily="18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sup</m:t>
                        </m:r>
                      </m:e>
                      <m:lim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lim>
                    </m:limLow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sup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</m:e>
                            </m:nary>
                          </m:e>
                        </m:d>
                      </m:e>
                    </m:d>
                  </m:oMath>
                </a14:m>
                <a:r>
                  <a:rPr lang="en-US" dirty="0">
                    <a:latin typeface="Bembo" panose="02020502050201020203" pitchFamily="18" charset="0"/>
                  </a:rPr>
                  <a:t> given initial inventory level </a:t>
                </a:r>
                <a:r>
                  <a:rPr lang="en-US" i="1" dirty="0">
                    <a:latin typeface="Bembo" panose="02020502050201020203" pitchFamily="18" charset="0"/>
                  </a:rPr>
                  <a:t>x</a:t>
                </a:r>
                <a:endParaRPr lang="en-US" dirty="0">
                  <a:latin typeface="Bembo" panose="02020502050201020203" pitchFamily="18" charset="0"/>
                </a:endParaRPr>
              </a:p>
              <a:p>
                <a:r>
                  <a:rPr lang="en-US" dirty="0"/>
                  <a:t>Recursion formula: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unc>
                                <m:func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 panose="02040503050406030204" pitchFamily="18" charset="0"/>
                                        </a:rPr>
                                        <m:t>sup</m:t>
                                      </m:r>
                                    </m:e>
                                    <m:lim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d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200">
                                              <a:latin typeface="Cambria Math" panose="02040503050406030204" pitchFamily="18" charset="0"/>
                                            </a:rPr>
                                            <m:t>E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sub>
                                      </m:s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d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)]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,           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,                                                                                        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200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Immediate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</m:d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Binary search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: maximum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is the optimal per-period reward.</a:t>
                </a:r>
              </a:p>
              <a:p>
                <a:r>
                  <a:rPr lang="en-US" dirty="0"/>
                  <a:t>Optimal </a:t>
                </a:r>
                <a:r>
                  <a:rPr lang="en-US" b="1" dirty="0"/>
                  <a:t>p</a:t>
                </a:r>
                <a:r>
                  <a:rPr lang="en-US" dirty="0"/>
                  <a:t> must satisfy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where </a:t>
                </a:r>
                <a:r>
                  <a:rPr lang="en-US" i="1" dirty="0"/>
                  <a:t>r</a:t>
                </a:r>
                <a:r>
                  <a:rPr lang="en-US" dirty="0"/>
                  <a:t> is the per-period reward of </a:t>
                </a:r>
                <a:r>
                  <a:rPr lang="en-US" b="1" i="1" dirty="0"/>
                  <a:t>p</a:t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4A61F3-14EC-95CD-6313-E214661E32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9" y="1825624"/>
                <a:ext cx="9810604" cy="4694446"/>
              </a:xfrm>
              <a:blipFill>
                <a:blip r:embed="rId2"/>
                <a:stretch>
                  <a:fillRect l="-4005" t="-11590" b="-41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422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F1A5-C3B7-FCE1-10A2-C10C224C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Full-information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25688E-EAF6-7E29-1AF8-60D26B5A83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>
                    <a:solidFill>
                      <a:schemeClr val="accent1"/>
                    </a:solidFill>
                  </a:rPr>
                  <a:t>[Chen and </a:t>
                </a:r>
                <a:r>
                  <a:rPr lang="en-US" sz="2000" dirty="0" err="1">
                    <a:solidFill>
                      <a:schemeClr val="accent1"/>
                    </a:solidFill>
                  </a:rPr>
                  <a:t>Simchi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-Levi 2004a, 2004b] </a:t>
                </a:r>
                <a:r>
                  <a:rPr lang="en-US" dirty="0"/>
                  <a:t>The optimal policy is 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</m:oMath>
                </a14:m>
                <a:r>
                  <a:rPr lang="en-US" dirty="0"/>
                  <a:t>-policy</a:t>
                </a:r>
              </a:p>
              <a:p>
                <a:r>
                  <a:rPr lang="en-US" dirty="0"/>
                  <a:t>Question: can we </a:t>
                </a:r>
                <a:r>
                  <a:rPr lang="en-US" dirty="0">
                    <a:solidFill>
                      <a:srgbClr val="C00000"/>
                    </a:solidFill>
                  </a:rPr>
                  <a:t>learn about the demand rate</a:t>
                </a:r>
                <a:r>
                  <a:rPr lang="en-US" dirty="0"/>
                  <a:t>, and adopt </a:t>
                </a:r>
                <a:r>
                  <a:rPr lang="en-US" dirty="0">
                    <a:solidFill>
                      <a:srgbClr val="7030A0"/>
                    </a:solidFill>
                  </a:rPr>
                  <a:t>near-optimal pricing + inventory control</a:t>
                </a:r>
                <a:r>
                  <a:rPr lang="en-US" dirty="0"/>
                  <a:t>, at the same time?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Also known as the </a:t>
                </a:r>
                <a:r>
                  <a:rPr lang="en-US" b="1" dirty="0"/>
                  <a:t>“Learning-While-Doing</a:t>
                </a:r>
                <a:r>
                  <a:rPr lang="en-US" dirty="0"/>
                  <a:t>” question.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Has seen surging research interests in operations management recently.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25688E-EAF6-7E29-1AF8-60D26B5A8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050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DB891-2E7F-AB78-1E70-2A8C22B8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approaches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2C25D0-D9F5-0027-B49A-30603C28A6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u="sng" dirty="0"/>
                  <a:t>Explore-then-exploit</a:t>
                </a:r>
                <a:r>
                  <a:rPr lang="en-US" dirty="0"/>
                  <a:t>: </a:t>
                </a:r>
                <a:r>
                  <a:rPr lang="en-US" dirty="0">
                    <a:solidFill>
                      <a:schemeClr val="accent1"/>
                    </a:solidFill>
                  </a:rPr>
                  <a:t> [Chen et al., 2019, 2020] and more</a:t>
                </a:r>
                <a:endParaRPr lang="en-US" dirty="0"/>
              </a:p>
              <a:p>
                <a:pPr lvl="1"/>
                <a:r>
                  <a:rPr lang="en-US" dirty="0"/>
                  <a:t>Completely separates learning and optimization.</a:t>
                </a:r>
              </a:p>
              <a:p>
                <a:pPr lvl="1"/>
                <a:r>
                  <a:rPr lang="en-US" dirty="0"/>
                  <a:t>Only successful with strong </a:t>
                </a:r>
                <a:r>
                  <a:rPr lang="en-US" b="1" i="1" dirty="0"/>
                  <a:t>convexity/concavity</a:t>
                </a:r>
                <a:r>
                  <a:rPr lang="en-US" dirty="0"/>
                  <a:t> structures; otherwise leading to sub-optimal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2/3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regret. </a:t>
                </a:r>
              </a:p>
              <a:p>
                <a:endParaRPr lang="en-US" u="sng" dirty="0"/>
              </a:p>
              <a:p>
                <a:r>
                  <a:rPr lang="en-US" u="sng" dirty="0"/>
                  <a:t>Stochastic gradient descent</a:t>
                </a:r>
                <a:r>
                  <a:rPr lang="en-US" dirty="0"/>
                  <a:t>: </a:t>
                </a:r>
                <a:r>
                  <a:rPr lang="en-US" dirty="0">
                    <a:solidFill>
                      <a:schemeClr val="accent1"/>
                    </a:solidFill>
                  </a:rPr>
                  <a:t>[Yuan et al., 2019], [Ban, 2020], and more</a:t>
                </a:r>
                <a:endParaRPr lang="en-US" dirty="0"/>
              </a:p>
              <a:p>
                <a:pPr lvl="1"/>
                <a:r>
                  <a:rPr lang="en-US" dirty="0"/>
                  <a:t>Using (noisy) optimization methods to find good policies</a:t>
                </a:r>
              </a:p>
              <a:p>
                <a:pPr lvl="1"/>
                <a:r>
                  <a:rPr lang="en-US" dirty="0"/>
                  <a:t>Also require </a:t>
                </a:r>
                <a:r>
                  <a:rPr lang="en-US" b="1" i="1" dirty="0"/>
                  <a:t>convexity/concavity</a:t>
                </a:r>
                <a:r>
                  <a:rPr lang="en-US" dirty="0"/>
                  <a:t> structures.</a:t>
                </a:r>
              </a:p>
              <a:p>
                <a:pPr lvl="1"/>
                <a:r>
                  <a:rPr lang="en-US" dirty="0"/>
                  <a:t>Very difficult to handle </a:t>
                </a:r>
                <a:r>
                  <a:rPr lang="en-US" b="1" i="1" u="sng" dirty="0"/>
                  <a:t>infinite-dimensional</a:t>
                </a:r>
                <a:r>
                  <a:rPr lang="en-US" dirty="0"/>
                  <a:t> objects, such as the price function 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2C25D0-D9F5-0027-B49A-30603C28A6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549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5F86-76C1-05D0-0C09-6CCB662F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learning and optimizing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5443F7-EC4F-0ABE-3517-D30425CD44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Divide </a:t>
                </a:r>
                <a:r>
                  <a:rPr lang="en-US" i="1" dirty="0"/>
                  <a:t>T</a:t>
                </a:r>
                <a:r>
                  <a:rPr lang="en-US" dirty="0"/>
                  <a:t> periods into (variable-length) </a:t>
                </a:r>
                <a:r>
                  <a:rPr lang="en-US" b="1" dirty="0"/>
                  <a:t>epochs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Epochs start with order-up-to </a:t>
                </a:r>
                <a:r>
                  <a:rPr lang="en-US" i="1" dirty="0"/>
                  <a:t>S</a:t>
                </a:r>
                <a:r>
                  <a:rPr lang="en-US" dirty="0"/>
                  <a:t> and ends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Update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at the end of each epoch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5443F7-EC4F-0ABE-3517-D30425CD44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 b="-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/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1., 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is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known</a:t>
                </a:r>
                <a:r>
                  <a:rPr lang="en-US" sz="2400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blipFill>
                <a:blip r:embed="rId3"/>
                <a:stretch>
                  <a:fillRect l="-2310" t="-10811" r="-1650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1D28A92-119E-8E86-4B8D-60EB07B6C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517" y="2234747"/>
            <a:ext cx="8108303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68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5F86-76C1-05D0-0C09-6CCB662F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learning and optimizing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/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1., 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is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known</a:t>
                </a:r>
                <a:r>
                  <a:rPr lang="en-US" sz="2400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blipFill>
                <a:blip r:embed="rId2"/>
                <a:stretch>
                  <a:fillRect l="-2310" t="-10811" r="-1650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960E91F-608E-9B56-D632-08AD41863C5D}"/>
              </a:ext>
            </a:extLst>
          </p:cNvPr>
          <p:cNvGrpSpPr/>
          <p:nvPr/>
        </p:nvGrpSpPr>
        <p:grpSpPr>
          <a:xfrm>
            <a:off x="4610691" y="1607098"/>
            <a:ext cx="7247320" cy="2325649"/>
            <a:chOff x="4531178" y="1421567"/>
            <a:chExt cx="7247320" cy="23256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00FE669-F86D-177D-EDEA-96135FE9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1178" y="1494974"/>
              <a:ext cx="6354540" cy="225224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FE01278-B315-E8E7-5F38-BD44CCD27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6747" y="1421567"/>
              <a:ext cx="3321888" cy="182065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ECFEF8D-42DD-C17A-1445-0D8E3A935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1027" y="1979709"/>
              <a:ext cx="3127471" cy="134910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F027D5-11BF-2647-6566-34226F225982}"/>
                  </a:ext>
                </a:extLst>
              </p:cNvPr>
              <p:cNvSpPr txBox="1"/>
              <p:nvPr/>
            </p:nvSpPr>
            <p:spPr>
              <a:xfrm>
                <a:off x="559443" y="1769441"/>
                <a:ext cx="3747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UCB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during epoch </a:t>
                </a:r>
                <a:r>
                  <a:rPr lang="en-US" sz="2400" i="1" dirty="0"/>
                  <a:t>b</a:t>
                </a:r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F027D5-11BF-2647-6566-34226F225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43" y="1769441"/>
                <a:ext cx="3747116" cy="461665"/>
              </a:xfrm>
              <a:prstGeom prst="rect">
                <a:avLst/>
              </a:prstGeom>
              <a:blipFill>
                <a:blip r:embed="rId6"/>
                <a:stretch>
                  <a:fillRect l="-2712" t="-10811" r="-169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A65378-E3AC-53F8-879D-187A5E5D9B34}"/>
                  </a:ext>
                </a:extLst>
              </p:cNvPr>
              <p:cNvSpPr txBox="1"/>
              <p:nvPr/>
            </p:nvSpPr>
            <p:spPr>
              <a:xfrm>
                <a:off x="911646" y="2572018"/>
                <a:ext cx="3696653" cy="4134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A65378-E3AC-53F8-879D-187A5E5D9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46" y="2572018"/>
                <a:ext cx="3696653" cy="413447"/>
              </a:xfrm>
              <a:prstGeom prst="rect">
                <a:avLst/>
              </a:prstGeom>
              <a:blipFill>
                <a:blip r:embed="rId7"/>
                <a:stretch>
                  <a:fillRect l="-1375" t="-17647" r="-2405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D4226C-BA88-207A-483E-DB660D0C50D1}"/>
                  </a:ext>
                </a:extLst>
              </p:cNvPr>
              <p:cNvSpPr txBox="1"/>
              <p:nvPr/>
            </p:nvSpPr>
            <p:spPr>
              <a:xfrm>
                <a:off x="572695" y="3525089"/>
                <a:ext cx="7370800" cy="18328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OLS with </a:t>
                </a:r>
                <a:r>
                  <a:rPr lang="en-US" sz="2400" dirty="0" err="1"/>
                  <a:t>LinUCB</a:t>
                </a:r>
                <a:r>
                  <a:rPr lang="en-US" sz="2400" dirty="0"/>
                  <a:t>:</a:t>
                </a:r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limLoc m:val="subSup"/>
                                <m:supHide m:val="on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2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sub>
                                        </m:sSub>
                                        <m:r>
                                          <a:rPr lang="en-US" sz="2400" b="0" i="1" dirty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d>
                                          <m:dPr>
                                            <m:begChr m:val="⟨"/>
                                            <m:endChr m:val="⟩"/>
                                            <m:ctrlP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𝜙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𝑝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𝜏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  <m: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sz="2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func>
                      </m:e>
                    </m:func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Λ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𝐼</m:t>
                    </m:r>
                    <m:r>
                      <a:rPr lang="en-US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𝜏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&lt;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sub>
                      <m:sup/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𝜏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sup>
                        </m:sSup>
                      </m:e>
                    </m:nary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𝐷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D4226C-BA88-207A-483E-DB660D0C5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95" y="3525089"/>
                <a:ext cx="7370800" cy="1832809"/>
              </a:xfrm>
              <a:prstGeom prst="rect">
                <a:avLst/>
              </a:prstGeom>
              <a:blipFill>
                <a:blip r:embed="rId8"/>
                <a:stretch>
                  <a:fillRect l="-1377" t="-11034" b="-1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5022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5F86-76C1-05D0-0C09-6CCB662F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learning and optimizing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/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1., 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is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known</a:t>
                </a:r>
                <a:r>
                  <a:rPr lang="en-US" sz="2400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blipFill>
                <a:blip r:embed="rId2"/>
                <a:stretch>
                  <a:fillRect l="-2310" t="-10811" r="-1650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960E91F-608E-9B56-D632-08AD41863C5D}"/>
              </a:ext>
            </a:extLst>
          </p:cNvPr>
          <p:cNvGrpSpPr/>
          <p:nvPr/>
        </p:nvGrpSpPr>
        <p:grpSpPr>
          <a:xfrm>
            <a:off x="4610691" y="1607098"/>
            <a:ext cx="7247320" cy="2325649"/>
            <a:chOff x="4531178" y="1421567"/>
            <a:chExt cx="7247320" cy="23256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00FE669-F86D-177D-EDEA-96135FE9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1178" y="1494974"/>
              <a:ext cx="6354540" cy="225224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FE01278-B315-E8E7-5F38-BD44CCD27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6747" y="1421567"/>
              <a:ext cx="3321888" cy="182065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ECFEF8D-42DD-C17A-1445-0D8E3A935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1027" y="1979709"/>
              <a:ext cx="3127471" cy="134910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F027D5-11BF-2647-6566-34226F225982}"/>
                  </a:ext>
                </a:extLst>
              </p:cNvPr>
              <p:cNvSpPr txBox="1"/>
              <p:nvPr/>
            </p:nvSpPr>
            <p:spPr>
              <a:xfrm>
                <a:off x="559443" y="1769441"/>
                <a:ext cx="3747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UCB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during epoch </a:t>
                </a:r>
                <a:r>
                  <a:rPr lang="en-US" sz="2400" i="1" dirty="0"/>
                  <a:t>b</a:t>
                </a:r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F027D5-11BF-2647-6566-34226F225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43" y="1769441"/>
                <a:ext cx="3747116" cy="461665"/>
              </a:xfrm>
              <a:prstGeom prst="rect">
                <a:avLst/>
              </a:prstGeom>
              <a:blipFill>
                <a:blip r:embed="rId6"/>
                <a:stretch>
                  <a:fillRect l="-2712" t="-10811" r="-169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A65378-E3AC-53F8-879D-187A5E5D9B34}"/>
                  </a:ext>
                </a:extLst>
              </p:cNvPr>
              <p:cNvSpPr txBox="1"/>
              <p:nvPr/>
            </p:nvSpPr>
            <p:spPr>
              <a:xfrm>
                <a:off x="911646" y="2572018"/>
                <a:ext cx="3696653" cy="4134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A65378-E3AC-53F8-879D-187A5E5D9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46" y="2572018"/>
                <a:ext cx="3696653" cy="413447"/>
              </a:xfrm>
              <a:prstGeom prst="rect">
                <a:avLst/>
              </a:prstGeom>
              <a:blipFill>
                <a:blip r:embed="rId7"/>
                <a:stretch>
                  <a:fillRect l="-1375" t="-17647" r="-2405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D4226C-BA88-207A-483E-DB660D0C50D1}"/>
                  </a:ext>
                </a:extLst>
              </p:cNvPr>
              <p:cNvSpPr txBox="1"/>
              <p:nvPr/>
            </p:nvSpPr>
            <p:spPr>
              <a:xfrm>
                <a:off x="559443" y="3310219"/>
                <a:ext cx="9461436" cy="26140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to calculate the DP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unc>
                                <m:func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 panose="02040503050406030204" pitchFamily="18" charset="0"/>
                                        </a:rPr>
                                        <m:t>sup</m:t>
                                      </m:r>
                                    </m:e>
                                    <m:lim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dirty="0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2200" b="0" i="1" dirty="0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200" b="0" i="1" dirty="0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𝐻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b="0" i="1" dirty="0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2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d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200">
                                              <a:latin typeface="Cambria Math" panose="02040503050406030204" pitchFamily="18" charset="0"/>
                                            </a:rPr>
                                            <m:t>E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sub>
                                      </m:s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2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𝐷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)−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)]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,           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,                                                                                        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200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2000" dirty="0">
                    <a:latin typeface="Cambria Math" panose="02040503050406030204" pitchFamily="18" charset="0"/>
                  </a:rPr>
                  <a:t>Estimated immediate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400" dirty="0">
                    <a:latin typeface="Bembo" panose="02020502050201020203" pitchFamily="18" charset="0"/>
                  </a:rPr>
                  <a:t>Key technical challenge: prove that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D4226C-BA88-207A-483E-DB660D0C5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43" y="3310219"/>
                <a:ext cx="9461436" cy="2614049"/>
              </a:xfrm>
              <a:prstGeom prst="rect">
                <a:avLst/>
              </a:prstGeom>
              <a:blipFill>
                <a:blip r:embed="rId8"/>
                <a:stretch>
                  <a:fillRect l="-4424" t="-80193" b="-94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ED94100-534C-29E6-007C-B5B750F30A0D}"/>
                  </a:ext>
                </a:extLst>
              </p:cNvPr>
              <p:cNvSpPr txBox="1"/>
              <p:nvPr/>
            </p:nvSpPr>
            <p:spPr>
              <a:xfrm>
                <a:off x="3394459" y="5924268"/>
                <a:ext cx="6173611" cy="4308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ED94100-534C-29E6-007C-B5B750F30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459" y="5924268"/>
                <a:ext cx="6173611" cy="430824"/>
              </a:xfrm>
              <a:prstGeom prst="rect">
                <a:avLst/>
              </a:prstGeom>
              <a:blipFill>
                <a:blip r:embed="rId9"/>
                <a:stretch>
                  <a:fillRect t="-11429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973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5F86-76C1-05D0-0C09-6CCB662F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learning and optimizing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5443F7-EC4F-0ABE-3517-D30425CD44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Objective: prove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Plan: unroll the trajectory under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, and compare them. </a:t>
                </a:r>
              </a:p>
              <a:p>
                <a:r>
                  <a:rPr lang="en-US" dirty="0"/>
                  <a:t>Challenge: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unbounded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unbobunded</a:t>
                </a:r>
              </a:p>
              <a:p>
                <a:endParaRPr lang="en-US" dirty="0"/>
              </a:p>
              <a:p>
                <a:r>
                  <a:rPr lang="en-US" dirty="0"/>
                  <a:t>Solution: </a:t>
                </a:r>
                <a:r>
                  <a:rPr lang="en-US" b="1" dirty="0"/>
                  <a:t>stability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(⋅;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5443F7-EC4F-0ABE-3517-D30425CD44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/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1., 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is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known</a:t>
                </a:r>
                <a:r>
                  <a:rPr lang="en-US" sz="2400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blipFill>
                <a:blip r:embed="rId3"/>
                <a:stretch>
                  <a:fillRect l="-2310" t="-10811" r="-1650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5C36C47B-A3FD-9741-0863-DBBCC128AF9F}"/>
              </a:ext>
            </a:extLst>
          </p:cNvPr>
          <p:cNvGrpSpPr/>
          <p:nvPr/>
        </p:nvGrpSpPr>
        <p:grpSpPr>
          <a:xfrm>
            <a:off x="4784035" y="3140765"/>
            <a:ext cx="6983410" cy="3574773"/>
            <a:chOff x="5780526" y="3860016"/>
            <a:chExt cx="6172449" cy="261698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D158339-3888-E8C7-C313-4BE41794EADA}"/>
                </a:ext>
              </a:extLst>
            </p:cNvPr>
            <p:cNvCxnSpPr>
              <a:cxnSpLocks/>
            </p:cNvCxnSpPr>
            <p:nvPr/>
          </p:nvCxnSpPr>
          <p:spPr>
            <a:xfrm>
              <a:off x="6885106" y="6046649"/>
              <a:ext cx="4944488" cy="0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8695FF2-CD2E-8851-582A-FAAA47B542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85106" y="3869506"/>
              <a:ext cx="0" cy="2177143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F756EF2-EBB0-4A3D-0560-E47389FDC0E5}"/>
                </a:ext>
              </a:extLst>
            </p:cNvPr>
            <p:cNvSpPr/>
            <p:nvPr/>
          </p:nvSpPr>
          <p:spPr>
            <a:xfrm>
              <a:off x="5780526" y="3869505"/>
              <a:ext cx="14384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</a:rPr>
                <a:t>Inventory Level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EFF98D-E245-CFFE-51D6-0ACBB1BAC18C}"/>
                </a:ext>
              </a:extLst>
            </p:cNvPr>
            <p:cNvSpPr/>
            <p:nvPr/>
          </p:nvSpPr>
          <p:spPr>
            <a:xfrm>
              <a:off x="11242809" y="6107667"/>
              <a:ext cx="71016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</a:rPr>
                <a:t>Time</a:t>
              </a:r>
            </a:p>
          </p:txBody>
        </p:sp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7F36570E-57B2-8F51-350A-2CB38D99E972}"/>
                </a:ext>
              </a:extLst>
            </p:cNvPr>
            <p:cNvSpPr/>
            <p:nvPr/>
          </p:nvSpPr>
          <p:spPr>
            <a:xfrm>
              <a:off x="6798018" y="4435563"/>
              <a:ext cx="167358" cy="167358"/>
            </a:xfrm>
            <a:prstGeom prst="frame">
              <a:avLst/>
            </a:pr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5770A8-FCA6-1821-D8BA-19D798F7BDBD}"/>
                </a:ext>
              </a:extLst>
            </p:cNvPr>
            <p:cNvSpPr/>
            <p:nvPr/>
          </p:nvSpPr>
          <p:spPr>
            <a:xfrm>
              <a:off x="6491931" y="4300392"/>
              <a:ext cx="31290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i="1" dirty="0">
                  <a:solidFill>
                    <a:srgbClr val="C00000"/>
                  </a:solidFill>
                </a:rPr>
                <a:t>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6CAB239-490E-3206-42AE-4A25922C2450}"/>
                </a:ext>
              </a:extLst>
            </p:cNvPr>
            <p:cNvSpPr/>
            <p:nvPr/>
          </p:nvSpPr>
          <p:spPr>
            <a:xfrm>
              <a:off x="6511167" y="5448724"/>
              <a:ext cx="29367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i="1" dirty="0">
                  <a:solidFill>
                    <a:srgbClr val="C00000"/>
                  </a:solidFill>
                </a:rPr>
                <a:t>s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124791-06D3-35C9-DFFB-3CE0AF6A02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81697" y="4512015"/>
              <a:ext cx="4663552" cy="3820"/>
            </a:xfrm>
            <a:prstGeom prst="line">
              <a:avLst/>
            </a:prstGeom>
            <a:ln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4BB42FE-2772-BCEC-F40F-9B5E860BD5F5}"/>
                </a:ext>
              </a:extLst>
            </p:cNvPr>
            <p:cNvCxnSpPr>
              <a:cxnSpLocks/>
            </p:cNvCxnSpPr>
            <p:nvPr/>
          </p:nvCxnSpPr>
          <p:spPr>
            <a:xfrm>
              <a:off x="6881697" y="5693195"/>
              <a:ext cx="4663552" cy="0"/>
            </a:xfrm>
            <a:prstGeom prst="line">
              <a:avLst/>
            </a:prstGeom>
            <a:ln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06E5B1E7-5B5A-DC16-3C0F-5196CED7B404}"/>
                </a:ext>
              </a:extLst>
            </p:cNvPr>
            <p:cNvSpPr/>
            <p:nvPr/>
          </p:nvSpPr>
          <p:spPr>
            <a:xfrm>
              <a:off x="8666228" y="4675048"/>
              <a:ext cx="167358" cy="167358"/>
            </a:xfrm>
            <a:prstGeom prst="frame">
              <a:avLst/>
            </a:pr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ame 15">
              <a:extLst>
                <a:ext uri="{FF2B5EF4-FFF2-40B4-BE49-F238E27FC236}">
                  <a16:creationId xmlns:a16="http://schemas.microsoft.com/office/drawing/2014/main" id="{1FBE458C-F5D7-5512-F728-70BEDFE9CCE7}"/>
                </a:ext>
              </a:extLst>
            </p:cNvPr>
            <p:cNvSpPr/>
            <p:nvPr/>
          </p:nvSpPr>
          <p:spPr>
            <a:xfrm>
              <a:off x="8670548" y="4860104"/>
              <a:ext cx="167358" cy="167358"/>
            </a:xfrm>
            <a:prstGeom prst="frame">
              <a:avLst/>
            </a:prstGeom>
            <a:solidFill>
              <a:srgbClr val="00B0F0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64CD36A-78C1-783C-B671-60FA6613758B}"/>
                </a:ext>
              </a:extLst>
            </p:cNvPr>
            <p:cNvCxnSpPr>
              <a:stCxn id="10" idx="3"/>
              <a:endCxn id="15" idx="1"/>
            </p:cNvCxnSpPr>
            <p:nvPr/>
          </p:nvCxnSpPr>
          <p:spPr>
            <a:xfrm>
              <a:off x="6965376" y="4519242"/>
              <a:ext cx="1700852" cy="239485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60A3FD4-D5D2-FD15-F04C-93B5023F57BB}"/>
                </a:ext>
              </a:extLst>
            </p:cNvPr>
            <p:cNvCxnSpPr>
              <a:cxnSpLocks/>
              <a:stCxn id="10" idx="3"/>
              <a:endCxn id="16" idx="1"/>
            </p:cNvCxnSpPr>
            <p:nvPr/>
          </p:nvCxnSpPr>
          <p:spPr>
            <a:xfrm>
              <a:off x="6965376" y="4519242"/>
              <a:ext cx="1705172" cy="424541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1FE693D-F101-A054-B892-5C7905C7D74E}"/>
                    </a:ext>
                  </a:extLst>
                </p:cNvPr>
                <p:cNvSpPr/>
                <p:nvPr/>
              </p:nvSpPr>
              <p:spPr>
                <a:xfrm>
                  <a:off x="7179916" y="3860016"/>
                  <a:ext cx="13263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/>
                    <a:t>price: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1FE693D-F101-A054-B892-5C7905C7D7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9916" y="3860016"/>
                  <a:ext cx="1326389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361" t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D2A5648-2852-425A-347D-DD1C7D534CDE}"/>
                    </a:ext>
                  </a:extLst>
                </p:cNvPr>
                <p:cNvSpPr/>
                <p:nvPr/>
              </p:nvSpPr>
              <p:spPr>
                <a:xfrm>
                  <a:off x="7336098" y="4285734"/>
                  <a:ext cx="1256498" cy="4049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D2A5648-2852-425A-347D-DD1C7D534C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098" y="4285734"/>
                  <a:ext cx="1256498" cy="4049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7C34E3C-245A-40D8-A640-467AFAD1E81C}"/>
                    </a:ext>
                  </a:extLst>
                </p:cNvPr>
                <p:cNvSpPr/>
                <p:nvPr/>
              </p:nvSpPr>
              <p:spPr>
                <a:xfrm>
                  <a:off x="7221599" y="4783799"/>
                  <a:ext cx="1169423" cy="4049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  <m:d>
                          <m:dPr>
                            <m:ctrlP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7C34E3C-245A-40D8-A640-467AFAD1E8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1599" y="4783799"/>
                  <a:ext cx="1169423" cy="40498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67F3F02-A034-E1C5-0817-10A9F724FCAD}"/>
                    </a:ext>
                  </a:extLst>
                </p:cNvPr>
                <p:cNvSpPr/>
                <p:nvPr/>
              </p:nvSpPr>
              <p:spPr>
                <a:xfrm>
                  <a:off x="6072608" y="4565496"/>
                  <a:ext cx="88844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i="1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67F3F02-A034-E1C5-0817-10A9F724FC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2608" y="4565496"/>
                  <a:ext cx="88844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Frame 22">
              <a:extLst>
                <a:ext uri="{FF2B5EF4-FFF2-40B4-BE49-F238E27FC236}">
                  <a16:creationId xmlns:a16="http://schemas.microsoft.com/office/drawing/2014/main" id="{128F5740-0A14-80D5-BC8C-368F250B30C9}"/>
                </a:ext>
              </a:extLst>
            </p:cNvPr>
            <p:cNvSpPr/>
            <p:nvPr/>
          </p:nvSpPr>
          <p:spPr>
            <a:xfrm>
              <a:off x="10393320" y="4773180"/>
              <a:ext cx="167358" cy="167358"/>
            </a:xfrm>
            <a:prstGeom prst="frame">
              <a:avLst/>
            </a:pr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Frame 23">
              <a:extLst>
                <a:ext uri="{FF2B5EF4-FFF2-40B4-BE49-F238E27FC236}">
                  <a16:creationId xmlns:a16="http://schemas.microsoft.com/office/drawing/2014/main" id="{C313B18A-7066-1220-1013-BAF026EB1855}"/>
                </a:ext>
              </a:extLst>
            </p:cNvPr>
            <p:cNvSpPr/>
            <p:nvPr/>
          </p:nvSpPr>
          <p:spPr>
            <a:xfrm>
              <a:off x="10397640" y="5520573"/>
              <a:ext cx="167358" cy="167358"/>
            </a:xfrm>
            <a:prstGeom prst="frame">
              <a:avLst/>
            </a:prstGeom>
            <a:solidFill>
              <a:srgbClr val="00B0F0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A9F58FB-3F2F-40B5-2484-32CE360CA152}"/>
                </a:ext>
              </a:extLst>
            </p:cNvPr>
            <p:cNvCxnSpPr>
              <a:cxnSpLocks/>
              <a:stCxn id="15" idx="3"/>
              <a:endCxn id="23" idx="1"/>
            </p:cNvCxnSpPr>
            <p:nvPr/>
          </p:nvCxnSpPr>
          <p:spPr>
            <a:xfrm>
              <a:off x="8833586" y="4758727"/>
              <a:ext cx="1559734" cy="98132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02C2C90-3B39-E814-7FAB-20E29831780F}"/>
                </a:ext>
              </a:extLst>
            </p:cNvPr>
            <p:cNvCxnSpPr>
              <a:cxnSpLocks/>
              <a:stCxn id="16" idx="3"/>
              <a:endCxn id="24" idx="1"/>
            </p:cNvCxnSpPr>
            <p:nvPr/>
          </p:nvCxnSpPr>
          <p:spPr>
            <a:xfrm>
              <a:off x="8837906" y="4943783"/>
              <a:ext cx="1559734" cy="660469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1C2A5CA-4488-14CD-1DE6-072332518BAF}"/>
                    </a:ext>
                  </a:extLst>
                </p:cNvPr>
                <p:cNvSpPr/>
                <p:nvPr/>
              </p:nvSpPr>
              <p:spPr>
                <a:xfrm>
                  <a:off x="8961037" y="4203522"/>
                  <a:ext cx="1386726" cy="68198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solidFill>
                        <a:srgbClr val="0070C0"/>
                      </a:solidFill>
                    </a:rPr>
                    <a:t>price: </a:t>
                  </a:r>
                  <a14:m>
                    <m:oMath xmlns:m="http://schemas.openxmlformats.org/officeDocument/2006/math">
                      <m:r>
                        <a:rPr lang="en-US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i="1" dirty="0">
                    <a:solidFill>
                      <a:srgbClr val="0070C0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1C2A5CA-4488-14CD-1DE6-072332518B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1037" y="4203522"/>
                  <a:ext cx="1386726" cy="681982"/>
                </a:xfrm>
                <a:prstGeom prst="rect">
                  <a:avLst/>
                </a:prstGeom>
                <a:blipFill>
                  <a:blip r:embed="rId8"/>
                  <a:stretch>
                    <a:fillRect l="-3226" t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B9CBEEC2-35CF-03D2-9483-9F39D3A5CC4C}"/>
                    </a:ext>
                  </a:extLst>
                </p:cNvPr>
                <p:cNvSpPr/>
                <p:nvPr/>
              </p:nvSpPr>
              <p:spPr>
                <a:xfrm>
                  <a:off x="8937761" y="5255692"/>
                  <a:ext cx="1346522" cy="68198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solidFill>
                        <a:srgbClr val="00B0F0"/>
                      </a:solidFill>
                    </a:rPr>
                    <a:t>price: </a:t>
                  </a:r>
                  <a14:m>
                    <m:oMath xmlns:m="http://schemas.openxmlformats.org/officeDocument/2006/math">
                      <m:r>
                        <a:rPr lang="en-US" b="1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i="1" dirty="0">
                    <a:solidFill>
                      <a:srgbClr val="00B0F0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  <m:d>
                          <m:dPr>
                            <m:ctrlP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B9CBEEC2-35CF-03D2-9483-9F39D3A5CC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7761" y="5255692"/>
                  <a:ext cx="1346522" cy="681982"/>
                </a:xfrm>
                <a:prstGeom prst="rect">
                  <a:avLst/>
                </a:prstGeom>
                <a:blipFill>
                  <a:blip r:embed="rId9"/>
                  <a:stretch>
                    <a:fillRect l="-4132" t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0C781F0-8970-C073-F65A-8C5F3AFD4535}"/>
                    </a:ext>
                  </a:extLst>
                </p:cNvPr>
                <p:cNvSpPr/>
                <p:nvPr/>
              </p:nvSpPr>
              <p:spPr>
                <a:xfrm>
                  <a:off x="8523858" y="4354774"/>
                  <a:ext cx="4660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0C781F0-8970-C073-F65A-8C5F3AFD45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23858" y="4354774"/>
                  <a:ext cx="46608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309B57D-85C9-7E6F-4FA6-93986D958D83}"/>
                    </a:ext>
                  </a:extLst>
                </p:cNvPr>
                <p:cNvSpPr/>
                <p:nvPr/>
              </p:nvSpPr>
              <p:spPr>
                <a:xfrm>
                  <a:off x="8547008" y="4976579"/>
                  <a:ext cx="4660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309B57D-85C9-7E6F-4FA6-93986D958D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7008" y="4976579"/>
                  <a:ext cx="466089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F5A2B53D-039E-7F8A-4D03-30720976BD10}"/>
                    </a:ext>
                  </a:extLst>
                </p:cNvPr>
                <p:cNvSpPr/>
                <p:nvPr/>
              </p:nvSpPr>
              <p:spPr>
                <a:xfrm>
                  <a:off x="10263758" y="4456374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F5A2B53D-039E-7F8A-4D03-30720976BD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63758" y="4456374"/>
                  <a:ext cx="466090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7EC527B-815B-E4E4-B387-B2C2E7E18825}"/>
                    </a:ext>
                  </a:extLst>
                </p:cNvPr>
                <p:cNvSpPr/>
                <p:nvPr/>
              </p:nvSpPr>
              <p:spPr>
                <a:xfrm>
                  <a:off x="10263757" y="5624345"/>
                  <a:ext cx="4660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7EC527B-815B-E4E4-B387-B2C2E7E188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63757" y="5624345"/>
                  <a:ext cx="466089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46086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5F86-76C1-05D0-0C09-6CCB662F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learning and optimizing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5443F7-EC4F-0ABE-3517-D30425CD44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9" y="1825624"/>
                <a:ext cx="9810604" cy="4906480"/>
              </a:xfrm>
            </p:spPr>
            <p:txBody>
              <a:bodyPr/>
              <a:lstStyle/>
              <a:p>
                <a:r>
                  <a:rPr lang="en-US" dirty="0"/>
                  <a:t>Objective: prove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:r>
                  <a:rPr lang="en-US" i="1" dirty="0"/>
                  <a:t>any</a:t>
                </a:r>
                <a:r>
                  <a:rPr lang="en-US" dirty="0"/>
                  <a:t> pricing function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and demand function </a:t>
                </a:r>
                <a:r>
                  <a:rPr lang="en-US" i="1" dirty="0"/>
                  <a:t>D</a:t>
                </a:r>
                <a:r>
                  <a:rPr lang="en-US" b="1" dirty="0"/>
                  <a:t>, </a:t>
                </a:r>
                <a:r>
                  <a:rPr lang="en-US" dirty="0"/>
                  <a:t>define</a:t>
                </a:r>
              </a:p>
              <a:p>
                <a:endParaRPr lang="en-US" b="1" dirty="0"/>
              </a:p>
              <a:p>
                <a:endParaRPr lang="en-US" b="1" dirty="0"/>
              </a:p>
              <a:p>
                <a:pPr lvl="1"/>
                <a:r>
                  <a:rPr lang="en-US" dirty="0"/>
                  <a:t>Easy to verify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solves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b="1" dirty="0"/>
              </a:p>
              <a:p>
                <a:r>
                  <a:rPr lang="en-US" dirty="0"/>
                  <a:t>Key stability lemma: for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which solves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(⋅;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,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dirty="0"/>
                  <a:t>Implies the </a:t>
                </a:r>
                <a:r>
                  <a:rPr lang="en-US" dirty="0">
                    <a:solidFill>
                      <a:schemeClr val="accent4"/>
                    </a:solidFill>
                  </a:rPr>
                  <a:t>objective</a:t>
                </a:r>
                <a:r>
                  <a:rPr lang="en-US" dirty="0"/>
                  <a:t>, 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5443F7-EC4F-0ABE-3517-D30425CD44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9" y="1825624"/>
                <a:ext cx="9810604" cy="4906480"/>
              </a:xfrm>
              <a:blipFill>
                <a:blip r:embed="rId2"/>
                <a:stretch>
                  <a:fillRect l="-388" t="-258" b="-7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/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1., 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is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known</a:t>
                </a:r>
                <a:r>
                  <a:rPr lang="en-US" sz="2400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797C73-8132-27A5-43D6-BB565725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79" y="603623"/>
                <a:ext cx="3834255" cy="461665"/>
              </a:xfrm>
              <a:prstGeom prst="rect">
                <a:avLst/>
              </a:prstGeom>
              <a:blipFill>
                <a:blip r:embed="rId3"/>
                <a:stretch>
                  <a:fillRect l="-2310" t="-10811" r="-1650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6BB017E-1B01-1F70-BB39-524C0A173A45}"/>
                  </a:ext>
                </a:extLst>
              </p:cNvPr>
              <p:cNvSpPr txBox="1"/>
              <p:nvPr/>
            </p:nvSpPr>
            <p:spPr>
              <a:xfrm>
                <a:off x="1484242" y="2808681"/>
                <a:ext cx="9488557" cy="778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,)</m:t>
                                  </m:r>
                                </m:e>
                              </m:d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         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                                                                                      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6BB017E-1B01-1F70-BB39-524C0A17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242" y="2808681"/>
                <a:ext cx="9488557" cy="778868"/>
              </a:xfrm>
              <a:prstGeom prst="rect">
                <a:avLst/>
              </a:prstGeom>
              <a:blipFill>
                <a:blip r:embed="rId4"/>
                <a:stretch>
                  <a:fillRect t="-195161" b="-28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D63CE7-4CA1-25A5-60CA-5E3735EC7334}"/>
                  </a:ext>
                </a:extLst>
              </p:cNvPr>
              <p:cNvSpPr txBox="1"/>
              <p:nvPr/>
            </p:nvSpPr>
            <p:spPr>
              <a:xfrm>
                <a:off x="939563" y="4570605"/>
                <a:ext cx="8612205" cy="10981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D63CE7-4CA1-25A5-60CA-5E3735EC7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63" y="4570605"/>
                <a:ext cx="8612205" cy="1098186"/>
              </a:xfrm>
              <a:prstGeom prst="rect">
                <a:avLst/>
              </a:prstGeom>
              <a:blipFill>
                <a:blip r:embed="rId5"/>
                <a:stretch>
                  <a:fillRect t="-108046" b="-163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9815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247F3-8615-4C19-F56D-BAA9A31A6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*Proof of the key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99E8-7CA8-34E0-A2A7-A21C16EB07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3096" y="1825624"/>
                <a:ext cx="10827026" cy="442875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Objective: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Proof.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 </m:t>
                            </m:r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acc>
                          </m:e>
                        </m:d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d>
                  </m:oMath>
                </a14:m>
                <a:endParaRPr lang="en-US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1" dirty="0"/>
                  <a:t>                        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)))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)))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)))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)))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acc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d>
                                      <m:d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99E8-7CA8-34E0-A2A7-A21C16EB07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096" y="1825624"/>
                <a:ext cx="10827026" cy="4428753"/>
              </a:xfrm>
              <a:blipFill>
                <a:blip r:embed="rId2"/>
                <a:stretch>
                  <a:fillRect l="-469" t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41DF9D1-DC66-C450-2BDA-7DA78BF07BCE}"/>
                  </a:ext>
                </a:extLst>
              </p:cNvPr>
              <p:cNvSpPr/>
              <p:nvPr/>
            </p:nvSpPr>
            <p:spPr>
              <a:xfrm>
                <a:off x="2272113" y="4514995"/>
                <a:ext cx="7753789" cy="4616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Claim (stability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41DF9D1-DC66-C450-2BDA-7DA78BF07B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113" y="4514995"/>
                <a:ext cx="7753789" cy="461665"/>
              </a:xfrm>
              <a:prstGeom prst="rect">
                <a:avLst/>
              </a:prstGeom>
              <a:blipFill>
                <a:blip r:embed="rId3"/>
                <a:stretch>
                  <a:fillRect l="-1142" t="-10526" b="-2631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4701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247F3-8615-4C19-F56D-BAA9A31A6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*Proof of the key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99E8-7CA8-34E0-A2A7-A21C16EB07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3096" y="1825624"/>
                <a:ext cx="11330608" cy="442875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Objective: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Claim (stability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Proof.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dirty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dirty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dirty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dirty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99E8-7CA8-34E0-A2A7-A21C16EB07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096" y="1825624"/>
                <a:ext cx="11330608" cy="4428753"/>
              </a:xfrm>
              <a:blipFill>
                <a:blip r:embed="rId2"/>
                <a:stretch>
                  <a:fillRect l="-897" t="-1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3925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62B4E-6E23-9C19-2707-D12A6AFB8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of noise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D1C1C4-2F07-6486-F08A-F38603812B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Use the empirical distribution to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Two technical challenges:</a:t>
                </a:r>
              </a:p>
              <a:p>
                <a:pPr lvl="1"/>
                <a:r>
                  <a:rPr lang="en-US" b="1" dirty="0"/>
                  <a:t>Error propagation</a:t>
                </a:r>
                <a:r>
                  <a:rPr lang="en-US" dirty="0"/>
                  <a:t>: estimation quality of </a:t>
                </a:r>
                <a:r>
                  <a:rPr lang="en-US" i="1" dirty="0"/>
                  <a:t>P</a:t>
                </a:r>
                <a:r>
                  <a:rPr lang="en-US" dirty="0"/>
                  <a:t> also depends on estimation quality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Data correlation</a:t>
                </a:r>
                <a:r>
                  <a:rPr lang="en-US" dirty="0"/>
                  <a:t>: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samples are actually </a:t>
                </a:r>
                <a:r>
                  <a:rPr lang="en-US" i="1" dirty="0"/>
                  <a:t>not</a:t>
                </a:r>
                <a:r>
                  <a:rPr lang="en-US" dirty="0"/>
                  <a:t> independent and identically distributed.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D1C1C4-2F07-6486-F08A-F38603812B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906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62B4E-6E23-9C19-2707-D12A6AFB8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of noise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D1C1C4-2F07-6486-F08A-F38603812B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Error propagation</a:t>
                </a:r>
                <a:r>
                  <a:rPr lang="en-US" dirty="0"/>
                  <a:t>: estimation quality of </a:t>
                </a:r>
                <a:r>
                  <a:rPr lang="en-US" i="1" dirty="0"/>
                  <a:t>P</a:t>
                </a:r>
                <a:r>
                  <a:rPr lang="en-US" dirty="0"/>
                  <a:t> also depends on estimation quality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How to obtain samples of noises?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quality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depends on the quality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estimation is </a:t>
                </a:r>
                <a:r>
                  <a:rPr lang="en-US" b="1" dirty="0"/>
                  <a:t>not</a:t>
                </a:r>
                <a:r>
                  <a:rPr lang="en-US" dirty="0"/>
                  <a:t> accurate on </a:t>
                </a:r>
                <a:r>
                  <a:rPr lang="en-US" i="1" dirty="0"/>
                  <a:t>all</a:t>
                </a:r>
                <a:r>
                  <a:rPr lang="en-US" dirty="0"/>
                  <a:t> prices</a:t>
                </a:r>
              </a:p>
              <a:p>
                <a:pPr lvl="1"/>
                <a:endParaRPr lang="en-US" dirty="0"/>
              </a:p>
              <a:p>
                <a:endParaRPr lang="en-US" b="1" dirty="0"/>
              </a:p>
              <a:p>
                <a:r>
                  <a:rPr lang="en-US" b="1" dirty="0">
                    <a:solidFill>
                      <a:schemeClr val="accent4"/>
                    </a:solidFill>
                  </a:rPr>
                  <a:t>Solution.</a:t>
                </a:r>
                <a:r>
                  <a:rPr lang="en-US" dirty="0">
                    <a:solidFill>
                      <a:schemeClr val="accent4"/>
                    </a:solidFill>
                  </a:rPr>
                  <a:t> Only use those periods with accurate demand predictions.</a:t>
                </a:r>
                <a:endParaRPr lang="en-US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D1C1C4-2F07-6486-F08A-F38603812B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F7EF19-CE3F-AA41-4016-8090315A0F29}"/>
                  </a:ext>
                </a:extLst>
              </p:cNvPr>
              <p:cNvSpPr txBox="1"/>
              <p:nvPr/>
            </p:nvSpPr>
            <p:spPr>
              <a:xfrm>
                <a:off x="2339007" y="3947235"/>
                <a:ext cx="6196953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≤2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F7EF19-CE3F-AA41-4016-8090315A0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007" y="3947235"/>
                <a:ext cx="6196953" cy="447238"/>
              </a:xfrm>
              <a:prstGeom prst="rect">
                <a:avLst/>
              </a:prstGeom>
              <a:blipFill>
                <a:blip r:embed="rId3"/>
                <a:stretch>
                  <a:fillRect r="-1230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13FA2C-3CFF-9C61-C28F-D84024214E19}"/>
                  </a:ext>
                </a:extLst>
              </p:cNvPr>
              <p:cNvSpPr txBox="1"/>
              <p:nvPr/>
            </p:nvSpPr>
            <p:spPr>
              <a:xfrm>
                <a:off x="2339007" y="5239321"/>
                <a:ext cx="6008633" cy="454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∪⋯∪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13FA2C-3CFF-9C61-C28F-D84024214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007" y="5239321"/>
                <a:ext cx="6008633" cy="454676"/>
              </a:xfrm>
              <a:prstGeom prst="rect">
                <a:avLst/>
              </a:prstGeom>
              <a:blipFill>
                <a:blip r:embed="rId4"/>
                <a:stretch>
                  <a:fillRect l="-633"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2481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62B4E-6E23-9C19-2707-D12A6AFB8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of noise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D1C1C4-2F07-6486-F08A-F38603812B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Data correlation</a:t>
                </a:r>
                <a:r>
                  <a:rPr lang="en-US" dirty="0"/>
                  <a:t>: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samples are actually </a:t>
                </a:r>
                <a:r>
                  <a:rPr lang="en-US" i="1" dirty="0"/>
                  <a:t>not</a:t>
                </a:r>
                <a:r>
                  <a:rPr lang="en-US" dirty="0"/>
                  <a:t> independent and identically distributed.</a:t>
                </a:r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depends on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policy used during that time period</a:t>
                </a:r>
              </a:p>
              <a:p>
                <a:pPr lvl="1"/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policy further depends on noises from previous periods.</a:t>
                </a:r>
                <a:endParaRPr lang="en-US" b="1" dirty="0"/>
              </a:p>
              <a:p>
                <a:r>
                  <a:rPr lang="en-US" b="1" dirty="0">
                    <a:solidFill>
                      <a:schemeClr val="accent4"/>
                    </a:solidFill>
                  </a:rPr>
                  <a:t>Solution.</a:t>
                </a:r>
                <a:r>
                  <a:rPr lang="en-US" dirty="0">
                    <a:solidFill>
                      <a:schemeClr val="accent4"/>
                    </a:solidFill>
                  </a:rPr>
                  <a:t> Uniform concentration via </a:t>
                </a:r>
                <a:r>
                  <a:rPr lang="en-US" i="1" dirty="0">
                    <a:solidFill>
                      <a:schemeClr val="accent4"/>
                    </a:solidFill>
                  </a:rPr>
                  <a:t>Wasserstein’s distance:</a:t>
                </a:r>
              </a:p>
              <a:p>
                <a:endParaRPr lang="en-US" b="1" i="1" dirty="0">
                  <a:solidFill>
                    <a:schemeClr val="accent4"/>
                  </a:solidFill>
                </a:endParaRPr>
              </a:p>
              <a:p>
                <a:endParaRPr lang="en-US" b="1" i="1" dirty="0">
                  <a:solidFill>
                    <a:schemeClr val="accent4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For </a:t>
                </a:r>
                <a:r>
                  <a:rPr lang="en-US" b="1" dirty="0">
                    <a:solidFill>
                      <a:schemeClr val="accent4"/>
                    </a:solidFill>
                  </a:rPr>
                  <a:t>any</a:t>
                </a:r>
                <a:r>
                  <a:rPr lang="en-US" dirty="0">
                    <a:solidFill>
                      <a:schemeClr val="accent4"/>
                    </a:solidFill>
                  </a:rPr>
                  <a:t> function </a:t>
                </a:r>
                <a:r>
                  <a:rPr lang="en-US" i="1" dirty="0">
                    <a:solidFill>
                      <a:schemeClr val="accent4"/>
                    </a:solidFill>
                  </a:rPr>
                  <a:t>f</a:t>
                </a:r>
                <a:r>
                  <a:rPr lang="en-US" dirty="0">
                    <a:solidFill>
                      <a:schemeClr val="accent4"/>
                    </a:solidFill>
                  </a:rPr>
                  <a:t> that is </a:t>
                </a:r>
                <a:r>
                  <a:rPr lang="en-US" i="1" dirty="0">
                    <a:solidFill>
                      <a:schemeClr val="accent4"/>
                    </a:solidFill>
                  </a:rPr>
                  <a:t>L</a:t>
                </a:r>
                <a:r>
                  <a:rPr lang="en-US" dirty="0">
                    <a:solidFill>
                      <a:schemeClr val="accent4"/>
                    </a:solidFill>
                  </a:rPr>
                  <a:t>-Lipschitz continuous,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D1C1C4-2F07-6486-F08A-F38603812B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13FA2C-3CFF-9C61-C28F-D84024214E19}"/>
                  </a:ext>
                </a:extLst>
              </p:cNvPr>
              <p:cNvSpPr txBox="1"/>
              <p:nvPr/>
            </p:nvSpPr>
            <p:spPr>
              <a:xfrm>
                <a:off x="1424607" y="3887599"/>
                <a:ext cx="4869410" cy="755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inf</m:t>
                              </m:r>
                            </m:e>
                            <m:lim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Ξ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subHide m:val="on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13FA2C-3CFF-9C61-C28F-D84024214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607" y="3887599"/>
                <a:ext cx="4869410" cy="755143"/>
              </a:xfrm>
              <a:prstGeom prst="rect">
                <a:avLst/>
              </a:prstGeom>
              <a:blipFill>
                <a:blip r:embed="rId3"/>
                <a:stretch>
                  <a:fillRect l="-1042" t="-211667" r="-1563" b="-29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4C0749-DFAB-76C9-1C62-9F335DF52FA7}"/>
                  </a:ext>
                </a:extLst>
              </p:cNvPr>
              <p:cNvSpPr txBox="1"/>
              <p:nvPr/>
            </p:nvSpPr>
            <p:spPr>
              <a:xfrm>
                <a:off x="1683024" y="5245947"/>
                <a:ext cx="4542077" cy="38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acc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4C0749-DFAB-76C9-1C62-9F335DF52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024" y="5245947"/>
                <a:ext cx="4542077" cy="383375"/>
              </a:xfrm>
              <a:prstGeom prst="rect">
                <a:avLst/>
              </a:prstGeom>
              <a:blipFill>
                <a:blip r:embed="rId4"/>
                <a:stretch>
                  <a:fillRect t="-22581" r="-1671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3214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82EE1-6FEA-C11E-C182-86CF7F65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916FC4-1F0C-6186-5DA7-59B82A0C43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Summary: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regret, which is optimal</a:t>
                </a:r>
              </a:p>
              <a:p>
                <a:r>
                  <a:rPr lang="en-US" dirty="0"/>
                  <a:t>Numerical results: compare with Explore-Then-Commit baseline: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916FC4-1F0C-6186-5DA7-59B82A0C43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A7B3D2B-2EF2-2CA3-39EC-ADBEF961C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225" y="2757629"/>
            <a:ext cx="9459912" cy="3757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8F41A0-BFD7-1AC7-92C6-1C1AF4350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91" y="603623"/>
            <a:ext cx="8247061" cy="32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C334-C92B-1F21-A94A-2EC224D1D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81" y="413907"/>
            <a:ext cx="9810604" cy="1216024"/>
          </a:xfrm>
        </p:spPr>
        <p:txBody>
          <a:bodyPr/>
          <a:lstStyle/>
          <a:p>
            <a:r>
              <a:rPr lang="en-US" dirty="0"/>
              <a:t>Comparison with existing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A2E22A25-20A9-8E7F-2450-AB679C4D604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7679399"/>
                  </p:ext>
                </p:extLst>
              </p:nvPr>
            </p:nvGraphicFramePr>
            <p:xfrm>
              <a:off x="556592" y="1825625"/>
              <a:ext cx="10304893" cy="466255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29947">
                      <a:extLst>
                        <a:ext uri="{9D8B030D-6E8A-4147-A177-3AD203B41FA5}">
                          <a16:colId xmlns:a16="http://schemas.microsoft.com/office/drawing/2014/main" val="1484468522"/>
                        </a:ext>
                      </a:extLst>
                    </a:gridCol>
                    <a:gridCol w="1258957">
                      <a:extLst>
                        <a:ext uri="{9D8B030D-6E8A-4147-A177-3AD203B41FA5}">
                          <a16:colId xmlns:a16="http://schemas.microsoft.com/office/drawing/2014/main" val="1083411926"/>
                        </a:ext>
                      </a:extLst>
                    </a:gridCol>
                    <a:gridCol w="1590261">
                      <a:extLst>
                        <a:ext uri="{9D8B030D-6E8A-4147-A177-3AD203B41FA5}">
                          <a16:colId xmlns:a16="http://schemas.microsoft.com/office/drawing/2014/main" val="4265433981"/>
                        </a:ext>
                      </a:extLst>
                    </a:gridCol>
                    <a:gridCol w="1590260">
                      <a:extLst>
                        <a:ext uri="{9D8B030D-6E8A-4147-A177-3AD203B41FA5}">
                          <a16:colId xmlns:a16="http://schemas.microsoft.com/office/drawing/2014/main" val="4135931676"/>
                        </a:ext>
                      </a:extLst>
                    </a:gridCol>
                    <a:gridCol w="1417986">
                      <a:extLst>
                        <a:ext uri="{9D8B030D-6E8A-4147-A177-3AD203B41FA5}">
                          <a16:colId xmlns:a16="http://schemas.microsoft.com/office/drawing/2014/main" val="1384484027"/>
                        </a:ext>
                      </a:extLst>
                    </a:gridCol>
                    <a:gridCol w="1717482">
                      <a:extLst>
                        <a:ext uri="{9D8B030D-6E8A-4147-A177-3AD203B41FA5}">
                          <a16:colId xmlns:a16="http://schemas.microsoft.com/office/drawing/2014/main" val="966647543"/>
                        </a:ext>
                      </a:extLst>
                    </a:gridCol>
                  </a:tblGrid>
                  <a:tr h="652094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oMath>
                          </a14:m>
                          <a:r>
                            <a:rPr lang="en-US" sz="2000" dirty="0"/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Pricing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Censored demand?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Concavity?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Regret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3369301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Huh &amp; </a:t>
                          </a:r>
                          <a:r>
                            <a:rPr lang="en-US" sz="2000" dirty="0" err="1"/>
                            <a:t>Rusmevichientong</a:t>
                          </a:r>
                          <a:r>
                            <a:rPr lang="en-US" sz="2000" dirty="0"/>
                            <a:t>’ 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func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305155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ra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623331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Assumed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3831295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Yuan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Partial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ra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9081319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a:t>[1]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GLM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</m:acc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</m:rad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9165553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[2]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</m:acc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num>
                                      <m:den>
                                        <m: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  <m:t>𝟓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3789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A2E22A25-20A9-8E7F-2450-AB679C4D604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7679399"/>
                  </p:ext>
                </p:extLst>
              </p:nvPr>
            </p:nvGraphicFramePr>
            <p:xfrm>
              <a:off x="556592" y="1825625"/>
              <a:ext cx="10304893" cy="466255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29947">
                      <a:extLst>
                        <a:ext uri="{9D8B030D-6E8A-4147-A177-3AD203B41FA5}">
                          <a16:colId xmlns:a16="http://schemas.microsoft.com/office/drawing/2014/main" val="1484468522"/>
                        </a:ext>
                      </a:extLst>
                    </a:gridCol>
                    <a:gridCol w="1258957">
                      <a:extLst>
                        <a:ext uri="{9D8B030D-6E8A-4147-A177-3AD203B41FA5}">
                          <a16:colId xmlns:a16="http://schemas.microsoft.com/office/drawing/2014/main" val="1083411926"/>
                        </a:ext>
                      </a:extLst>
                    </a:gridCol>
                    <a:gridCol w="1590261">
                      <a:extLst>
                        <a:ext uri="{9D8B030D-6E8A-4147-A177-3AD203B41FA5}">
                          <a16:colId xmlns:a16="http://schemas.microsoft.com/office/drawing/2014/main" val="4265433981"/>
                        </a:ext>
                      </a:extLst>
                    </a:gridCol>
                    <a:gridCol w="1590260">
                      <a:extLst>
                        <a:ext uri="{9D8B030D-6E8A-4147-A177-3AD203B41FA5}">
                          <a16:colId xmlns:a16="http://schemas.microsoft.com/office/drawing/2014/main" val="4135931676"/>
                        </a:ext>
                      </a:extLst>
                    </a:gridCol>
                    <a:gridCol w="1417986">
                      <a:extLst>
                        <a:ext uri="{9D8B030D-6E8A-4147-A177-3AD203B41FA5}">
                          <a16:colId xmlns:a16="http://schemas.microsoft.com/office/drawing/2014/main" val="1384484027"/>
                        </a:ext>
                      </a:extLst>
                    </a:gridCol>
                    <a:gridCol w="1717482">
                      <a:extLst>
                        <a:ext uri="{9D8B030D-6E8A-4147-A177-3AD203B41FA5}">
                          <a16:colId xmlns:a16="http://schemas.microsoft.com/office/drawing/2014/main" val="966647543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15000" t="-3636" r="-500000" b="-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Pricing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Censored demand?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Concavity?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Regret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3369301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Huh &amp; </a:t>
                          </a:r>
                          <a:r>
                            <a:rPr lang="en-US" sz="2000" dirty="0" err="1"/>
                            <a:t>Rusmevichientong</a:t>
                          </a:r>
                          <a:r>
                            <a:rPr lang="en-US" sz="2000" dirty="0"/>
                            <a:t>’ 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101786" r="-1481" b="-46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3305155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221569" r="-1481" b="-4078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6233310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Chen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Assumed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315385" r="-148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3831295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Yuan et al.’21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N/A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Partial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423529" r="-1481" b="-2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9081319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a:t>[1]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GLM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513462" r="-1481" b="-10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9165553"/>
                      </a:ext>
                    </a:extLst>
                  </a:tr>
                  <a:tr h="6520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[2]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Non-param.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" pitchFamily="2" charset="0"/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22" t="-625490" r="-1481" b="-39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3789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16B13CC-CA71-A41A-7AC2-5C32D322B8D8}"/>
              </a:ext>
            </a:extLst>
          </p:cNvPr>
          <p:cNvSpPr txBox="1"/>
          <p:nvPr/>
        </p:nvSpPr>
        <p:spPr>
          <a:xfrm>
            <a:off x="1050881" y="1327668"/>
            <a:ext cx="599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✓ indicates optimal regret (up to poly-logarithmic terms)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C9B09-00B0-E87C-E44B-8C8D39600543}"/>
              </a:ext>
            </a:extLst>
          </p:cNvPr>
          <p:cNvSpPr txBox="1"/>
          <p:nvPr/>
        </p:nvSpPr>
        <p:spPr>
          <a:xfrm>
            <a:off x="10422834" y="2730813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270792-BB31-1510-3FCB-5BBE38B6835F}"/>
              </a:ext>
            </a:extLst>
          </p:cNvPr>
          <p:cNvSpPr txBox="1"/>
          <p:nvPr/>
        </p:nvSpPr>
        <p:spPr>
          <a:xfrm>
            <a:off x="10422834" y="3369188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4F46B7-AEFE-F580-B664-7B62723BD80F}"/>
              </a:ext>
            </a:extLst>
          </p:cNvPr>
          <p:cNvSpPr txBox="1"/>
          <p:nvPr/>
        </p:nvSpPr>
        <p:spPr>
          <a:xfrm>
            <a:off x="10422833" y="4602634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769376-F9CE-B7FF-6E86-D89CA331539A}"/>
              </a:ext>
            </a:extLst>
          </p:cNvPr>
          <p:cNvSpPr txBox="1"/>
          <p:nvPr/>
        </p:nvSpPr>
        <p:spPr>
          <a:xfrm>
            <a:off x="10422832" y="5259993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B9B809-B78E-3C65-F9CC-512C89CFDC1B}"/>
              </a:ext>
            </a:extLst>
          </p:cNvPr>
          <p:cNvSpPr txBox="1"/>
          <p:nvPr/>
        </p:nvSpPr>
        <p:spPr>
          <a:xfrm>
            <a:off x="10422832" y="5943856"/>
            <a:ext cx="549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✓</a:t>
            </a:r>
            <a:endParaRPr lang="en-US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BCB1D0-A914-804B-2E24-B64DF12507E5}"/>
              </a:ext>
            </a:extLst>
          </p:cNvPr>
          <p:cNvSpPr txBox="1"/>
          <p:nvPr/>
        </p:nvSpPr>
        <p:spPr>
          <a:xfrm>
            <a:off x="1050881" y="213852"/>
            <a:ext cx="8418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[1] Chen et al.</a:t>
            </a:r>
            <a:r>
              <a:rPr lang="en-US" sz="2000" dirty="0">
                <a:solidFill>
                  <a:srgbClr val="002060"/>
                </a:solidFill>
                <a:hlinkClick r:id="rId3"/>
              </a:rPr>
              <a:t>’ 20, </a:t>
            </a:r>
            <a:r>
              <a:rPr lang="en-US" sz="2000" dirty="0">
                <a:hlinkClick r:id="rId3"/>
              </a:rPr>
              <a:t>https://papers.ssrn.com/sol3/papers.cfm?abstract_id=3632475</a:t>
            </a:r>
            <a:endParaRPr lang="en-US" sz="2000" dirty="0"/>
          </a:p>
          <a:p>
            <a:r>
              <a:rPr lang="en-US" sz="2000" dirty="0">
                <a:solidFill>
                  <a:srgbClr val="002060"/>
                </a:solidFill>
              </a:rPr>
              <a:t>[2] Chen et al.</a:t>
            </a:r>
            <a:r>
              <a:rPr lang="en-US" sz="2000" dirty="0">
                <a:solidFill>
                  <a:srgbClr val="002060"/>
                </a:solidFill>
                <a:hlinkClick r:id="rId4"/>
              </a:rPr>
              <a:t>’21, </a:t>
            </a:r>
            <a:r>
              <a:rPr lang="en-US" sz="2000" dirty="0">
                <a:hlinkClick r:id="rId4"/>
              </a:rPr>
              <a:t>https://papers.ssrn.com/sol3/papers.cfm?abstract_id=3750413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47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8DF8-763B-0C40-1CB0-505714B66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 (censored demands)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938157-478F-01F2-9973-E8C1FA0ED8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Model primitives:</a:t>
                </a:r>
              </a:p>
              <a:p>
                <a:pPr lvl="1"/>
                <a:r>
                  <a:rPr lang="en-US" b="1" dirty="0"/>
                  <a:t>Censored demands: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func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No fixed cost: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V-shaped costs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(0,⋅)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 ⋅)</m:t>
                        </m:r>
                      </m:e>
                    </m:func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Nonparametric demand: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is strictly monotonically decreasing and twice continuously differentiable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938157-478F-01F2-9973-E8C1FA0ED8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94940EC-D067-22EA-2DEF-0D71EFBDA0BF}"/>
              </a:ext>
            </a:extLst>
          </p:cNvPr>
          <p:cNvSpPr txBox="1"/>
          <p:nvPr/>
        </p:nvSpPr>
        <p:spPr>
          <a:xfrm>
            <a:off x="1050879" y="1425513"/>
            <a:ext cx="8594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[2] Chen et al.</a:t>
            </a:r>
            <a:r>
              <a:rPr lang="en-US" sz="2000" dirty="0">
                <a:solidFill>
                  <a:srgbClr val="002060"/>
                </a:solidFill>
                <a:hlinkClick r:id="rId3"/>
              </a:rPr>
              <a:t>’21, </a:t>
            </a:r>
            <a:r>
              <a:rPr lang="en-US" sz="2000" dirty="0">
                <a:hlinkClick r:id="rId3"/>
              </a:rPr>
              <a:t>https://papers.ssrn.com/sol3/papers.cfm?abstract_id=3750413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954286-7AFD-6DE4-76D8-D7FE3E8E6945}"/>
                  </a:ext>
                </a:extLst>
              </p:cNvPr>
              <p:cNvSpPr txBox="1"/>
              <p:nvPr/>
            </p:nvSpPr>
            <p:spPr>
              <a:xfrm>
                <a:off x="1330517" y="4424049"/>
                <a:ext cx="88193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×1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954286-7AFD-6DE4-76D8-D7FE3E8E6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517" y="4424049"/>
                <a:ext cx="8819323" cy="400110"/>
              </a:xfrm>
              <a:prstGeom prst="rect">
                <a:avLst/>
              </a:prstGeom>
              <a:blipFill>
                <a:blip r:embed="rId4"/>
                <a:stretch>
                  <a:fillRect r="-144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207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BE24-BCF4-B86D-51DF-D9F412AC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Full-information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96BE31-947A-F7CC-A74F-2D30993264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>
                    <a:solidFill>
                      <a:schemeClr val="accent1"/>
                    </a:solidFill>
                  </a:rPr>
                  <a:t>[Sobel 1981] </a:t>
                </a:r>
                <a:r>
                  <a:rPr lang="en-US" dirty="0"/>
                  <a:t>In the long run, the optimal policy is </a:t>
                </a:r>
                <a:r>
                  <a:rPr lang="en-US" b="1" dirty="0"/>
                  <a:t>stationary</a:t>
                </a:r>
                <a:r>
                  <a:rPr lang="en-US" dirty="0"/>
                  <a:t> and </a:t>
                </a:r>
                <a:r>
                  <a:rPr lang="en-US" b="1" dirty="0"/>
                  <a:t>myopic</a:t>
                </a:r>
                <a:endParaRPr lang="en-US" dirty="0"/>
              </a:p>
              <a:p>
                <a:pPr lvl="1"/>
                <a:r>
                  <a:rPr lang="en-US" dirty="0"/>
                  <a:t>Define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Value of the optimal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Static policy committing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dirty="0"/>
                  <a:t> has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regret.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96BE31-947A-F7CC-A74F-2D30993264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5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3F68F2-5C17-7BF8-C3B6-E6140B736463}"/>
                  </a:ext>
                </a:extLst>
              </p:cNvPr>
              <p:cNvSpPr txBox="1"/>
              <p:nvPr/>
            </p:nvSpPr>
            <p:spPr>
              <a:xfrm>
                <a:off x="1330517" y="2842592"/>
                <a:ext cx="93890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3F68F2-5C17-7BF8-C3B6-E6140B73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517" y="2842592"/>
                <a:ext cx="9389044" cy="369332"/>
              </a:xfrm>
              <a:prstGeom prst="rect">
                <a:avLst/>
              </a:prstGeom>
              <a:blipFill>
                <a:blip r:embed="rId3"/>
                <a:stretch>
                  <a:fillRect l="-405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914C79-CDB3-BA53-1B61-776D53A890C6}"/>
                  </a:ext>
                </a:extLst>
              </p:cNvPr>
              <p:cNvSpPr txBox="1"/>
              <p:nvPr/>
            </p:nvSpPr>
            <p:spPr>
              <a:xfrm>
                <a:off x="1330517" y="4436921"/>
                <a:ext cx="413767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  <a:latin typeface="Times" pitchFamily="2" charset="0"/>
                    <a:cs typeface="Arial" panose="020B0604020202020204" pitchFamily="34" charset="0"/>
                  </a:rPr>
                  <a:t>Learning-while-Doing problem: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Times" pitchFamily="2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∼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Times" pitchFamily="2" charset="0"/>
                    <a:cs typeface="Arial" panose="020B0604020202020204" pitchFamily="34" charset="0"/>
                  </a:rPr>
                  <a:t> are unknown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914C79-CDB3-BA53-1B61-776D53A89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517" y="4436921"/>
                <a:ext cx="4137671" cy="830997"/>
              </a:xfrm>
              <a:prstGeom prst="rect">
                <a:avLst/>
              </a:prstGeom>
              <a:blipFill>
                <a:blip r:embed="rId4"/>
                <a:stretch>
                  <a:fillRect l="-2141" t="-6061" r="-122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1266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BE24-BCF4-B86D-51DF-D9F412AC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Idea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96BE31-947A-F7CC-A74F-2D30993264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Fix </a:t>
                </a:r>
                <a:r>
                  <a:rPr lang="en-US" i="1" dirty="0"/>
                  <a:t>p</a:t>
                </a:r>
                <a:r>
                  <a:rPr lang="en-US" dirty="0"/>
                  <a:t>, finding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easy: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,⋅)</m:t>
                    </m:r>
                  </m:oMath>
                </a14:m>
                <a:r>
                  <a:rPr lang="en-US" dirty="0"/>
                  <a:t> is concave in </a:t>
                </a:r>
                <a:r>
                  <a:rPr lang="en-US" i="1" dirty="0"/>
                  <a:t>y</a:t>
                </a:r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Can use either SGD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[Huh &amp; </a:t>
                </a:r>
                <a:r>
                  <a:rPr lang="en-US" sz="1800" dirty="0" err="1">
                    <a:solidFill>
                      <a:schemeClr val="accent1"/>
                    </a:solidFill>
                  </a:rPr>
                  <a:t>Rusmevichientong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’ 09] </a:t>
                </a:r>
                <a:r>
                  <a:rPr lang="en-US" dirty="0"/>
                  <a:t>or bisection search.</a:t>
                </a:r>
              </a:p>
              <a:p>
                <a:r>
                  <a:rPr lang="en-US" dirty="0"/>
                  <a:t>Discretize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0.2</m:t>
                        </m:r>
                      </m:sup>
                    </m:sSup>
                  </m:oMath>
                </a14:m>
                <a:r>
                  <a:rPr lang="en-US" dirty="0"/>
                  <a:t> prices and run Multi-Armed bandit</a:t>
                </a:r>
              </a:p>
              <a:p>
                <a:pPr lvl="1"/>
                <a:r>
                  <a:rPr lang="en-US" dirty="0"/>
                  <a:t>Strong smoothness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(⋅,⋅)</m:t>
                    </m:r>
                  </m:oMath>
                </a14:m>
                <a:r>
                  <a:rPr lang="en-US" dirty="0"/>
                  <a:t> implies an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0.6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regret</a:t>
                </a:r>
              </a:p>
              <a:p>
                <a:r>
                  <a:rPr lang="en-US" dirty="0"/>
                  <a:t>Where’s the catch?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96BE31-947A-F7CC-A74F-2D30993264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424D28-EB33-2583-336D-31C5FEEA337E}"/>
                  </a:ext>
                </a:extLst>
              </p:cNvPr>
              <p:cNvSpPr txBox="1"/>
              <p:nvPr/>
            </p:nvSpPr>
            <p:spPr>
              <a:xfrm>
                <a:off x="874643" y="4617968"/>
                <a:ext cx="9409044" cy="10909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𝑏𝐸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424D28-EB33-2583-336D-31C5FEEA3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43" y="4617968"/>
                <a:ext cx="9409044" cy="1090940"/>
              </a:xfrm>
              <a:prstGeom prst="rect">
                <a:avLst/>
              </a:prstGeom>
              <a:blipFill>
                <a:blip r:embed="rId3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852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262AC-A32A-CE57-EE1D-9B7AF2BCE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oracles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24AAD81-3928-0C66-DBCD-A57E3BDCB8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091801"/>
              </p:ext>
            </p:extLst>
          </p:nvPr>
        </p:nvGraphicFramePr>
        <p:xfrm>
          <a:off x="1050733" y="3097695"/>
          <a:ext cx="9810750" cy="2682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150">
                  <a:extLst>
                    <a:ext uri="{9D8B030D-6E8A-4147-A177-3AD203B41FA5}">
                      <a16:colId xmlns:a16="http://schemas.microsoft.com/office/drawing/2014/main" val="528071624"/>
                    </a:ext>
                  </a:extLst>
                </a:gridCol>
                <a:gridCol w="1810716">
                  <a:extLst>
                    <a:ext uri="{9D8B030D-6E8A-4147-A177-3AD203B41FA5}">
                      <a16:colId xmlns:a16="http://schemas.microsoft.com/office/drawing/2014/main" val="2315946667"/>
                    </a:ext>
                  </a:extLst>
                </a:gridCol>
                <a:gridCol w="2113584">
                  <a:extLst>
                    <a:ext uri="{9D8B030D-6E8A-4147-A177-3AD203B41FA5}">
                      <a16:colId xmlns:a16="http://schemas.microsoft.com/office/drawing/2014/main" val="3532638442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1366112837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4263181520"/>
                    </a:ext>
                  </a:extLst>
                </a:gridCol>
              </a:tblGrid>
              <a:tr h="715348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Pricing?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Inventory replenishment?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r>
                        <a:rPr lang="en-US" sz="2400" baseline="30000" dirty="0"/>
                        <a:t>th</a:t>
                      </a:r>
                      <a:r>
                        <a:rPr lang="en-US" sz="2400" dirty="0"/>
                        <a:t>-order oracle?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r>
                        <a:rPr lang="en-US" sz="2400" baseline="30000" dirty="0"/>
                        <a:t>st</a:t>
                      </a:r>
                      <a:r>
                        <a:rPr lang="en-US" sz="2400" dirty="0"/>
                        <a:t>-order oracle?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19896"/>
                  </a:ext>
                </a:extLst>
              </a:tr>
              <a:tr h="61985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Huh et al.’09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633676"/>
                  </a:ext>
                </a:extLst>
              </a:tr>
              <a:tr h="61985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Wang et al.’10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51403"/>
                  </a:ext>
                </a:extLst>
              </a:tr>
              <a:tr h="61985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This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5494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E892FC-1B70-24CC-060D-090A2F4E6D70}"/>
                  </a:ext>
                </a:extLst>
              </p:cNvPr>
              <p:cNvSpPr txBox="1"/>
              <p:nvPr/>
            </p:nvSpPr>
            <p:spPr>
              <a:xfrm>
                <a:off x="1177590" y="1706355"/>
                <a:ext cx="729020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be the expected immediate reward with action </a:t>
                </a:r>
                <a:r>
                  <a:rPr lang="en-US" sz="2400" i="1" dirty="0"/>
                  <a:t>a</a:t>
                </a:r>
                <a:r>
                  <a:rPr lang="en-US" sz="2400" dirty="0"/>
                  <a:t>:</a:t>
                </a:r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sz="2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th</a:t>
                </a: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-order oracle: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sz="2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-order oracle: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E892FC-1B70-24CC-060D-090A2F4E6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590" y="1706355"/>
                <a:ext cx="7290201" cy="1200329"/>
              </a:xfrm>
              <a:prstGeom prst="rect">
                <a:avLst/>
              </a:prstGeom>
              <a:blipFill>
                <a:blip r:embed="rId2"/>
                <a:stretch>
                  <a:fillRect l="-1391" t="-4211" r="-34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5102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F706D-1338-8481-FA04-7AD0936E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comparison oracle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69ADE9-1F0D-AE7A-14B3-8228023851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the </a:t>
                </a:r>
                <a:r>
                  <a:rPr lang="en-US" i="1" dirty="0" err="1"/>
                  <a:t>y</a:t>
                </a:r>
                <a:r>
                  <a:rPr lang="en-US" dirty="0" err="1"/>
                  <a:t>s</a:t>
                </a:r>
                <a:r>
                  <a:rPr lang="en-US" dirty="0"/>
                  <a:t> that maximize </a:t>
                </a:r>
                <a:r>
                  <a:rPr lang="en-US" i="1" dirty="0"/>
                  <a:t>Q</a:t>
                </a:r>
                <a:r>
                  <a:rPr lang="en-US" dirty="0"/>
                  <a:t>, which are easy to obtain as explained in the previous slides.</a:t>
                </a:r>
              </a:p>
              <a:p>
                <a:r>
                  <a:rPr lang="en-US" dirty="0">
                    <a:solidFill>
                      <a:schemeClr val="accent4"/>
                    </a:solidFill>
                  </a:rPr>
                  <a:t>Can we estimate “</a:t>
                </a:r>
                <a:r>
                  <a:rPr lang="en-US" b="1" dirty="0">
                    <a:solidFill>
                      <a:schemeClr val="accent4"/>
                    </a:solidFill>
                  </a:rPr>
                  <a:t>pairwise comparison</a:t>
                </a:r>
                <a:r>
                  <a:rPr lang="en-US" dirty="0">
                    <a:solidFill>
                      <a:schemeClr val="accent4"/>
                    </a:solidFill>
                  </a:rPr>
                  <a:t>” objective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, using censored demands?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69ADE9-1F0D-AE7A-14B3-8228023851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7570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F706D-1338-8481-FA04-7AD0936E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comparison oracle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69ADE9-1F0D-AE7A-14B3-8228023851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chemeClr val="accent4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dirty="0">
                    <a:solidFill>
                      <a:schemeClr val="tx2"/>
                    </a:solidFill>
                  </a:rPr>
                  <a:t>We only need to estimate the following difference:</a:t>
                </a:r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dirty="0">
                    <a:solidFill>
                      <a:schemeClr val="tx2"/>
                    </a:solidFill>
                  </a:rPr>
                  <a:t>It is easy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is such that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69ADE9-1F0D-AE7A-14B3-8228023851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A6B741-7FE7-1555-F157-884F45014F74}"/>
                  </a:ext>
                </a:extLst>
              </p:cNvPr>
              <p:cNvSpPr txBox="1"/>
              <p:nvPr/>
            </p:nvSpPr>
            <p:spPr>
              <a:xfrm>
                <a:off x="1330517" y="2405270"/>
                <a:ext cx="8534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)−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A6B741-7FE7-1555-F157-884F45014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517" y="2405270"/>
                <a:ext cx="8534708" cy="369332"/>
              </a:xfrm>
              <a:prstGeom prst="rect">
                <a:avLst/>
              </a:prstGeom>
              <a:blipFill>
                <a:blip r:embed="rId3"/>
                <a:stretch>
                  <a:fillRect l="-149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DBA3CD-D5A7-36B4-66C9-9CB8C88B82F5}"/>
                  </a:ext>
                </a:extLst>
              </p:cNvPr>
              <p:cNvSpPr txBox="1"/>
              <p:nvPr/>
            </p:nvSpPr>
            <p:spPr>
              <a:xfrm>
                <a:off x="2019630" y="2806004"/>
                <a:ext cx="37678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𝑏𝐸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DBA3CD-D5A7-36B4-66C9-9CB8C88B8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630" y="2806004"/>
                <a:ext cx="3767826" cy="369332"/>
              </a:xfrm>
              <a:prstGeom prst="rect">
                <a:avLst/>
              </a:prstGeom>
              <a:blipFill>
                <a:blip r:embed="rId4"/>
                <a:stretch>
                  <a:fillRect r="-2349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91AF95-225A-0520-1BF4-86F9AE5D0794}"/>
                  </a:ext>
                </a:extLst>
              </p:cNvPr>
              <p:cNvSpPr txBox="1"/>
              <p:nvPr/>
            </p:nvSpPr>
            <p:spPr>
              <a:xfrm>
                <a:off x="2019630" y="3889823"/>
                <a:ext cx="6750566" cy="5500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91AF95-225A-0520-1BF4-86F9AE5D0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630" y="3889823"/>
                <a:ext cx="6750566" cy="550022"/>
              </a:xfrm>
              <a:prstGeom prst="rect">
                <a:avLst/>
              </a:prstGeom>
              <a:blipFill>
                <a:blip r:embed="rId5"/>
                <a:stretch>
                  <a:fillRect l="-375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0FD43D-C84B-22A4-F77B-BDD3A4088613}"/>
                  </a:ext>
                </a:extLst>
              </p:cNvPr>
              <p:cNvSpPr txBox="1"/>
              <p:nvPr/>
            </p:nvSpPr>
            <p:spPr>
              <a:xfrm>
                <a:off x="2394437" y="5094255"/>
                <a:ext cx="5433026" cy="795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0FD43D-C84B-22A4-F77B-BDD3A4088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437" y="5094255"/>
                <a:ext cx="5433026" cy="795731"/>
              </a:xfrm>
              <a:prstGeom prst="rect">
                <a:avLst/>
              </a:prstGeom>
              <a:blipFill>
                <a:blip r:embed="rId6"/>
                <a:stretch>
                  <a:fillRect l="-1632" t="-198413" r="-1399" b="-282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C9A5EE8-C4F9-350C-D2EE-276B4D29FB74}"/>
              </a:ext>
            </a:extLst>
          </p:cNvPr>
          <p:cNvGrpSpPr/>
          <p:nvPr/>
        </p:nvGrpSpPr>
        <p:grpSpPr>
          <a:xfrm>
            <a:off x="8346710" y="2804225"/>
            <a:ext cx="3651320" cy="1340547"/>
            <a:chOff x="8346710" y="2804225"/>
            <a:chExt cx="3651320" cy="13405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50F8000-36C5-7A1D-E871-2777AB3769CC}"/>
                    </a:ext>
                  </a:extLst>
                </p:cNvPr>
                <p:cNvSpPr txBox="1"/>
                <p:nvPr/>
              </p:nvSpPr>
              <p:spPr>
                <a:xfrm>
                  <a:off x="8346710" y="2804225"/>
                  <a:ext cx="3651320" cy="5500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solidFill>
                                                  <a:schemeClr val="accent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solidFill>
                                                  <a:schemeClr val="accent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solidFill>
                                                  <a:schemeClr val="accent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40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50F8000-36C5-7A1D-E871-2777AB3769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6710" y="2804225"/>
                  <a:ext cx="3651320" cy="550022"/>
                </a:xfrm>
                <a:prstGeom prst="rect">
                  <a:avLst/>
                </a:prstGeom>
                <a:blipFill>
                  <a:blip r:embed="rId7"/>
                  <a:stretch>
                    <a:fillRect l="-1389"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C8DD0424-50F9-28E5-DB4B-CA30106C885C}"/>
                </a:ext>
              </a:extLst>
            </p:cNvPr>
            <p:cNvSpPr/>
            <p:nvPr/>
          </p:nvSpPr>
          <p:spPr>
            <a:xfrm rot="18836382">
              <a:off x="8918713" y="3551583"/>
              <a:ext cx="848139" cy="3382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55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7A16-78E0-903B-AB7C-C4D1A817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comparison oracle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</p:spPr>
            <p:txBody>
              <a:bodyPr/>
              <a:lstStyle/>
              <a:p>
                <a:r>
                  <a:rPr lang="en-US" dirty="0"/>
                  <a:t>Objective: estimate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</m:oMath>
                </a14:m>
                <a:endParaRPr lang="en-US" sz="2000" dirty="0">
                  <a:solidFill>
                    <a:schemeClr val="accent4"/>
                  </a:solidFill>
                </a:endParaRPr>
              </a:p>
              <a:p>
                <a:r>
                  <a:rPr lang="en-US" dirty="0"/>
                  <a:t>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  <a:blipFill>
                <a:blip r:embed="rId2"/>
                <a:stretch>
                  <a:fillRect l="-361" t="-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/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)/(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blipFill>
                <a:blip r:embed="rId3"/>
                <a:stretch>
                  <a:fillRect l="-1299" r="-2165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1EC08C4-5B5F-6545-E856-CD34C2C24E3C}"/>
              </a:ext>
            </a:extLst>
          </p:cNvPr>
          <p:cNvGrpSpPr/>
          <p:nvPr/>
        </p:nvGrpSpPr>
        <p:grpSpPr>
          <a:xfrm>
            <a:off x="7566993" y="2480639"/>
            <a:ext cx="3384013" cy="1025781"/>
            <a:chOff x="4691270" y="2499297"/>
            <a:chExt cx="3384013" cy="102578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0F079CC-A771-2F94-B415-5F5A0F813B5A}"/>
                </a:ext>
              </a:extLst>
            </p:cNvPr>
            <p:cNvSpPr/>
            <p:nvPr/>
          </p:nvSpPr>
          <p:spPr>
            <a:xfrm>
              <a:off x="4691270" y="2928730"/>
              <a:ext cx="3294490" cy="596348"/>
            </a:xfrm>
            <a:prstGeom prst="roundRect">
              <a:avLst/>
            </a:prstGeom>
            <a:solidFill>
              <a:srgbClr val="9411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C054AD-781C-BD3A-77C8-DC05B69D1BC3}"/>
                </a:ext>
              </a:extLst>
            </p:cNvPr>
            <p:cNvSpPr txBox="1"/>
            <p:nvPr/>
          </p:nvSpPr>
          <p:spPr>
            <a:xfrm>
              <a:off x="7136052" y="2499297"/>
              <a:ext cx="939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Part 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D5F2803-7D83-18E1-6760-A952FB6A5A94}"/>
              </a:ext>
            </a:extLst>
          </p:cNvPr>
          <p:cNvGrpSpPr/>
          <p:nvPr/>
        </p:nvGrpSpPr>
        <p:grpSpPr>
          <a:xfrm>
            <a:off x="4646927" y="2479677"/>
            <a:ext cx="2708031" cy="1039995"/>
            <a:chOff x="7533861" y="2485083"/>
            <a:chExt cx="2708031" cy="103999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AA33B665-2840-80B3-6036-D11A1A558842}"/>
                </a:ext>
              </a:extLst>
            </p:cNvPr>
            <p:cNvSpPr/>
            <p:nvPr/>
          </p:nvSpPr>
          <p:spPr>
            <a:xfrm>
              <a:off x="7533861" y="2912164"/>
              <a:ext cx="2708030" cy="612914"/>
            </a:xfrm>
            <a:prstGeom prst="roundRect">
              <a:avLst/>
            </a:prstGeom>
            <a:solidFill>
              <a:srgbClr val="011893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C07A617-E7E2-16E1-89B3-94FE69278678}"/>
                </a:ext>
              </a:extLst>
            </p:cNvPr>
            <p:cNvSpPr txBox="1"/>
            <p:nvPr/>
          </p:nvSpPr>
          <p:spPr>
            <a:xfrm>
              <a:off x="9290862" y="2485083"/>
              <a:ext cx="951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11893"/>
                  </a:solidFill>
                </a:rPr>
                <a:t>Part B</a:t>
              </a:r>
            </a:p>
          </p:txBody>
        </p:sp>
      </p:grpSp>
      <p:pic>
        <p:nvPicPr>
          <p:cNvPr id="12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0AE9E788-0D33-5F80-4CA9-E210EFDB89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4477" y="3052645"/>
            <a:ext cx="5054600" cy="367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7A16-78E0-903B-AB7C-C4D1A817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comparison oracle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  <a:blipFill>
                <a:blip r:embed="rId2"/>
                <a:stretch>
                  <a:fillRect l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/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)/(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blipFill>
                <a:blip r:embed="rId3"/>
                <a:stretch>
                  <a:fillRect l="-1299" r="-2165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0AE9E788-0D33-5F80-4CA9-E210EFDB89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651" y="2256578"/>
            <a:ext cx="5701264" cy="41442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501F54-51A0-5F49-95D6-80C23B54A199}"/>
                  </a:ext>
                </a:extLst>
              </p:cNvPr>
              <p:cNvSpPr txBox="1"/>
              <p:nvPr/>
            </p:nvSpPr>
            <p:spPr>
              <a:xfrm>
                <a:off x="6467061" y="3023359"/>
                <a:ext cx="4017446" cy="1189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11893"/>
                    </a:solidFill>
                  </a:rPr>
                  <a:t>Estimate Part B: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b="0" i="1" smtClean="0">
                                <a:solidFill>
                                  <a:srgbClr val="011893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rgbClr val="011893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𝛽</m:t>
                            </m:r>
                            <m:r>
                              <a:rPr lang="en-US" sz="2200" b="0" i="1" smtClean="0">
                                <a:solidFill>
                                  <a:srgbClr val="011893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en-US" sz="2200" b="0" i="1" smtClean="0">
                                    <a:solidFill>
                                      <a:srgbClr val="011893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solidFill>
                                      <a:srgbClr val="011893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solidFill>
                                      <a:srgbClr val="011893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/(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200" b="0" dirty="0">
                  <a:solidFill>
                    <a:srgbClr val="01189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rgbClr val="0118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Inverse empirical transform: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501F54-51A0-5F49-95D6-80C23B54A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061" y="3023359"/>
                <a:ext cx="4017446" cy="1189172"/>
              </a:xfrm>
              <a:prstGeom prst="rect">
                <a:avLst/>
              </a:prstGeom>
              <a:blipFill>
                <a:blip r:embed="rId5"/>
                <a:stretch>
                  <a:fillRect l="-2524" t="-4255" r="-946" b="-9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733C5B28-104E-43DE-A6F1-F339391E07D2}"/>
              </a:ext>
            </a:extLst>
          </p:cNvPr>
          <p:cNvGrpSpPr/>
          <p:nvPr/>
        </p:nvGrpSpPr>
        <p:grpSpPr>
          <a:xfrm>
            <a:off x="7561129" y="1356617"/>
            <a:ext cx="3384013" cy="1025781"/>
            <a:chOff x="4691270" y="2499297"/>
            <a:chExt cx="3384013" cy="1025781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54A3D5D-C3BD-0C7F-10CB-203A2793A95A}"/>
                </a:ext>
              </a:extLst>
            </p:cNvPr>
            <p:cNvSpPr/>
            <p:nvPr/>
          </p:nvSpPr>
          <p:spPr>
            <a:xfrm>
              <a:off x="4691270" y="2928730"/>
              <a:ext cx="3294490" cy="596348"/>
            </a:xfrm>
            <a:prstGeom prst="roundRect">
              <a:avLst/>
            </a:prstGeom>
            <a:solidFill>
              <a:srgbClr val="9411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E89718-8B45-D3FB-8072-464181E84B01}"/>
                </a:ext>
              </a:extLst>
            </p:cNvPr>
            <p:cNvSpPr txBox="1"/>
            <p:nvPr/>
          </p:nvSpPr>
          <p:spPr>
            <a:xfrm>
              <a:off x="7136052" y="2499297"/>
              <a:ext cx="939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Part A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22EE6F-3D43-FCC4-2BF8-9B1A21B80C1B}"/>
              </a:ext>
            </a:extLst>
          </p:cNvPr>
          <p:cNvGrpSpPr/>
          <p:nvPr/>
        </p:nvGrpSpPr>
        <p:grpSpPr>
          <a:xfrm>
            <a:off x="4602165" y="1378839"/>
            <a:ext cx="2708031" cy="1039995"/>
            <a:chOff x="7533861" y="2485083"/>
            <a:chExt cx="2708031" cy="1039995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CE93888-21B7-B077-C2F9-F911D95B700F}"/>
                </a:ext>
              </a:extLst>
            </p:cNvPr>
            <p:cNvSpPr/>
            <p:nvPr/>
          </p:nvSpPr>
          <p:spPr>
            <a:xfrm>
              <a:off x="7533861" y="2912164"/>
              <a:ext cx="2708030" cy="612914"/>
            </a:xfrm>
            <a:prstGeom prst="roundRect">
              <a:avLst/>
            </a:prstGeom>
            <a:solidFill>
              <a:srgbClr val="011893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B3024C-ED54-5ECD-19FA-175D6CA99CE5}"/>
                </a:ext>
              </a:extLst>
            </p:cNvPr>
            <p:cNvSpPr txBox="1"/>
            <p:nvPr/>
          </p:nvSpPr>
          <p:spPr>
            <a:xfrm>
              <a:off x="9290862" y="2485083"/>
              <a:ext cx="951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11893"/>
                  </a:solidFill>
                </a:rPr>
                <a:t>Part B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B0DB64-C336-B244-F04A-4144AF435B3C}"/>
                  </a:ext>
                </a:extLst>
              </p:cNvPr>
              <p:cNvSpPr txBox="1"/>
              <p:nvPr/>
            </p:nvSpPr>
            <p:spPr>
              <a:xfrm>
                <a:off x="6733885" y="4346350"/>
                <a:ext cx="3215880" cy="113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1189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400" b="0" dirty="0">
                  <a:solidFill>
                    <a:srgbClr val="011893"/>
                  </a:solidFill>
                </a:endParaRPr>
              </a:p>
              <a:p>
                <a:r>
                  <a:rPr lang="en-US" sz="2400" dirty="0"/>
                  <a:t>	    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B0DB64-C336-B244-F04A-4144AF435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85" y="4346350"/>
                <a:ext cx="3215880" cy="1132811"/>
              </a:xfrm>
              <a:prstGeom prst="rect">
                <a:avLst/>
              </a:prstGeom>
              <a:blipFill>
                <a:blip r:embed="rId6"/>
                <a:stretch>
                  <a:fillRect l="-787" t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924520-01C9-E7B1-D7F6-DE7239F77DF9}"/>
                  </a:ext>
                </a:extLst>
              </p:cNvPr>
              <p:cNvSpPr txBox="1"/>
              <p:nvPr/>
            </p:nvSpPr>
            <p:spPr>
              <a:xfrm>
                <a:off x="6752142" y="5277362"/>
                <a:ext cx="3989490" cy="5500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1189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118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0118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1189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1189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1189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924520-01C9-E7B1-D7F6-DE7239F77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2142" y="5277362"/>
                <a:ext cx="3989490" cy="550022"/>
              </a:xfrm>
              <a:prstGeom prst="rect">
                <a:avLst/>
              </a:prstGeom>
              <a:blipFill>
                <a:blip r:embed="rId7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177DDF61-A33D-BB64-137C-EE8901EEC9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37154" y="4811268"/>
            <a:ext cx="690115" cy="69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4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7A16-78E0-903B-AB7C-C4D1A817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comparison oracle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  <a:blipFill>
                <a:blip r:embed="rId2"/>
                <a:stretch>
                  <a:fillRect l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/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)/(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blipFill>
                <a:blip r:embed="rId3"/>
                <a:stretch>
                  <a:fillRect l="-1299" r="-2165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501F54-51A0-5F49-95D6-80C23B54A199}"/>
                  </a:ext>
                </a:extLst>
              </p:cNvPr>
              <p:cNvSpPr txBox="1"/>
              <p:nvPr/>
            </p:nvSpPr>
            <p:spPr>
              <a:xfrm>
                <a:off x="6467061" y="3023359"/>
                <a:ext cx="4017446" cy="1189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11893"/>
                    </a:solidFill>
                  </a:rPr>
                  <a:t>Estimate Part B: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b="0" i="1" smtClean="0">
                                <a:solidFill>
                                  <a:srgbClr val="011893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rgbClr val="011893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𝛽</m:t>
                            </m:r>
                            <m:r>
                              <a:rPr lang="en-US" sz="2200" b="0" i="1" smtClean="0">
                                <a:solidFill>
                                  <a:srgbClr val="011893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en-US" sz="2200" b="0" i="1" smtClean="0">
                                    <a:solidFill>
                                      <a:srgbClr val="011893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solidFill>
                                      <a:srgbClr val="011893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solidFill>
                                      <a:srgbClr val="011893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/(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  <m:r>
                          <a:rPr lang="en-US" sz="2200" b="0" i="1" smtClean="0">
                            <a:solidFill>
                              <a:srgbClr val="0118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200" b="0" dirty="0">
                  <a:solidFill>
                    <a:srgbClr val="01189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rgbClr val="0118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Inverse empirical transform: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501F54-51A0-5F49-95D6-80C23B54A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061" y="3023359"/>
                <a:ext cx="4017446" cy="1189172"/>
              </a:xfrm>
              <a:prstGeom prst="rect">
                <a:avLst/>
              </a:prstGeom>
              <a:blipFill>
                <a:blip r:embed="rId4"/>
                <a:stretch>
                  <a:fillRect l="-2524" t="-4255" r="-946" b="-9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733C5B28-104E-43DE-A6F1-F339391E07D2}"/>
              </a:ext>
            </a:extLst>
          </p:cNvPr>
          <p:cNvGrpSpPr/>
          <p:nvPr/>
        </p:nvGrpSpPr>
        <p:grpSpPr>
          <a:xfrm>
            <a:off x="7561129" y="1356617"/>
            <a:ext cx="3384013" cy="1025781"/>
            <a:chOff x="4691270" y="2499297"/>
            <a:chExt cx="3384013" cy="1025781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54A3D5D-C3BD-0C7F-10CB-203A2793A95A}"/>
                </a:ext>
              </a:extLst>
            </p:cNvPr>
            <p:cNvSpPr/>
            <p:nvPr/>
          </p:nvSpPr>
          <p:spPr>
            <a:xfrm>
              <a:off x="4691270" y="2928730"/>
              <a:ext cx="3294490" cy="596348"/>
            </a:xfrm>
            <a:prstGeom prst="roundRect">
              <a:avLst/>
            </a:prstGeom>
            <a:solidFill>
              <a:srgbClr val="9411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E89718-8B45-D3FB-8072-464181E84B01}"/>
                </a:ext>
              </a:extLst>
            </p:cNvPr>
            <p:cNvSpPr txBox="1"/>
            <p:nvPr/>
          </p:nvSpPr>
          <p:spPr>
            <a:xfrm>
              <a:off x="7136052" y="2499297"/>
              <a:ext cx="939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Part A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22EE6F-3D43-FCC4-2BF8-9B1A21B80C1B}"/>
              </a:ext>
            </a:extLst>
          </p:cNvPr>
          <p:cNvGrpSpPr/>
          <p:nvPr/>
        </p:nvGrpSpPr>
        <p:grpSpPr>
          <a:xfrm>
            <a:off x="4602165" y="1378839"/>
            <a:ext cx="2708031" cy="1039995"/>
            <a:chOff x="7533861" y="2485083"/>
            <a:chExt cx="2708031" cy="1039995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CE93888-21B7-B077-C2F9-F911D95B700F}"/>
                </a:ext>
              </a:extLst>
            </p:cNvPr>
            <p:cNvSpPr/>
            <p:nvPr/>
          </p:nvSpPr>
          <p:spPr>
            <a:xfrm>
              <a:off x="7533861" y="2912164"/>
              <a:ext cx="2708030" cy="612914"/>
            </a:xfrm>
            <a:prstGeom prst="roundRect">
              <a:avLst/>
            </a:prstGeom>
            <a:solidFill>
              <a:srgbClr val="011893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B3024C-ED54-5ECD-19FA-175D6CA99CE5}"/>
                </a:ext>
              </a:extLst>
            </p:cNvPr>
            <p:cNvSpPr txBox="1"/>
            <p:nvPr/>
          </p:nvSpPr>
          <p:spPr>
            <a:xfrm>
              <a:off x="9290862" y="2485083"/>
              <a:ext cx="951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11893"/>
                  </a:solidFill>
                </a:rPr>
                <a:t>Part B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B0DB64-C336-B244-F04A-4144AF435B3C}"/>
                  </a:ext>
                </a:extLst>
              </p:cNvPr>
              <p:cNvSpPr txBox="1"/>
              <p:nvPr/>
            </p:nvSpPr>
            <p:spPr>
              <a:xfrm>
                <a:off x="6733885" y="4346350"/>
                <a:ext cx="3215880" cy="113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1189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400" b="0" dirty="0">
                  <a:solidFill>
                    <a:srgbClr val="011893"/>
                  </a:solidFill>
                </a:endParaRPr>
              </a:p>
              <a:p>
                <a:r>
                  <a:rPr lang="en-US" sz="2400" dirty="0"/>
                  <a:t>	    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B0DB64-C336-B244-F04A-4144AF435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85" y="4346350"/>
                <a:ext cx="3215880" cy="1132811"/>
              </a:xfrm>
              <a:prstGeom prst="rect">
                <a:avLst/>
              </a:prstGeom>
              <a:blipFill>
                <a:blip r:embed="rId5"/>
                <a:stretch>
                  <a:fillRect l="-787" t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924520-01C9-E7B1-D7F6-DE7239F77DF9}"/>
                  </a:ext>
                </a:extLst>
              </p:cNvPr>
              <p:cNvSpPr txBox="1"/>
              <p:nvPr/>
            </p:nvSpPr>
            <p:spPr>
              <a:xfrm>
                <a:off x="6752142" y="5277362"/>
                <a:ext cx="3989490" cy="5500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1189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11893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118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0118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1189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1189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1189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118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11893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11893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924520-01C9-E7B1-D7F6-DE7239F77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2142" y="5277362"/>
                <a:ext cx="3989490" cy="550022"/>
              </a:xfrm>
              <a:prstGeom prst="rect">
                <a:avLst/>
              </a:prstGeom>
              <a:blipFill>
                <a:blip r:embed="rId6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177DDF61-A33D-BB64-137C-EE8901EEC9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37154" y="4811268"/>
            <a:ext cx="690115" cy="690115"/>
          </a:xfrm>
          <a:prstGeom prst="rect">
            <a:avLst/>
          </a:prstGeom>
        </p:spPr>
      </p:pic>
      <p:pic>
        <p:nvPicPr>
          <p:cNvPr id="6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C9495EC3-F8C8-5366-A534-D108CA4C0F6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887" y="2591228"/>
            <a:ext cx="5555083" cy="388855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064ACA8-393C-04BD-9D42-3921A729C304}"/>
              </a:ext>
            </a:extLst>
          </p:cNvPr>
          <p:cNvGrpSpPr/>
          <p:nvPr/>
        </p:nvGrpSpPr>
        <p:grpSpPr>
          <a:xfrm>
            <a:off x="6930577" y="5291789"/>
            <a:ext cx="4941674" cy="1075292"/>
            <a:chOff x="6930577" y="5291789"/>
            <a:chExt cx="4941674" cy="107529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082A967-827E-1539-2A6B-E637CABA75BA}"/>
                </a:ext>
              </a:extLst>
            </p:cNvPr>
            <p:cNvSpPr/>
            <p:nvPr/>
          </p:nvSpPr>
          <p:spPr>
            <a:xfrm>
              <a:off x="7617698" y="5291789"/>
              <a:ext cx="1444486" cy="550022"/>
            </a:xfrm>
            <a:prstGeom prst="roundRect">
              <a:avLst/>
            </a:prstGeom>
            <a:solidFill>
              <a:srgbClr val="FF93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DB05660-7679-279E-CA82-DB3194B1C525}"/>
                    </a:ext>
                  </a:extLst>
                </p:cNvPr>
                <p:cNvSpPr txBox="1"/>
                <p:nvPr/>
              </p:nvSpPr>
              <p:spPr>
                <a:xfrm>
                  <a:off x="6930577" y="5936194"/>
                  <a:ext cx="4941674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lang="en-US" sz="2200" dirty="0"/>
                    <a:t> </a:t>
                  </a:r>
                  <a:r>
                    <a:rPr lang="en-US" sz="2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observable!</a:t>
                  </a:r>
                  <a:endParaRPr lang="en-US" sz="2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DB05660-7679-279E-CA82-DB3194B1C5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0577" y="5936194"/>
                  <a:ext cx="4941674" cy="430887"/>
                </a:xfrm>
                <a:prstGeom prst="rect">
                  <a:avLst/>
                </a:prstGeom>
                <a:blipFill>
                  <a:blip r:embed="rId10"/>
                  <a:stretch>
                    <a:fillRect t="-8571" r="-256" b="-2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0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7A16-78E0-903B-AB7C-C4D1A817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comparison oracle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D4496-6D72-DF9F-32C9-CE005A3C92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8" y="1825624"/>
                <a:ext cx="10531521" cy="4428753"/>
              </a:xfrm>
              <a:blipFill>
                <a:blip r:embed="rId2"/>
                <a:stretch>
                  <a:fillRect l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/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)/(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4B3935-03DE-8169-123A-EFC38CC45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896" y="1507462"/>
                <a:ext cx="2927148" cy="318164"/>
              </a:xfrm>
              <a:prstGeom prst="rect">
                <a:avLst/>
              </a:prstGeom>
              <a:blipFill>
                <a:blip r:embed="rId3"/>
                <a:stretch>
                  <a:fillRect l="-1299" r="-2165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0AE9E788-0D33-5F80-4CA9-E210EFDB89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651" y="2256578"/>
            <a:ext cx="5701264" cy="41442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501F54-51A0-5F49-95D6-80C23B54A199}"/>
                  </a:ext>
                </a:extLst>
              </p:cNvPr>
              <p:cNvSpPr txBox="1"/>
              <p:nvPr/>
            </p:nvSpPr>
            <p:spPr>
              <a:xfrm>
                <a:off x="6467061" y="3023359"/>
                <a:ext cx="4198393" cy="11648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Estimate Part A: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𝑧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𝑧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as in Part B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Estimate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501F54-51A0-5F49-95D6-80C23B54A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061" y="3023359"/>
                <a:ext cx="4198393" cy="1164871"/>
              </a:xfrm>
              <a:prstGeom prst="rect">
                <a:avLst/>
              </a:prstGeom>
              <a:blipFill>
                <a:blip r:embed="rId5"/>
                <a:stretch>
                  <a:fillRect l="-2410" t="-4348" r="-602" b="-9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733C5B28-104E-43DE-A6F1-F339391E07D2}"/>
              </a:ext>
            </a:extLst>
          </p:cNvPr>
          <p:cNvGrpSpPr/>
          <p:nvPr/>
        </p:nvGrpSpPr>
        <p:grpSpPr>
          <a:xfrm>
            <a:off x="7561129" y="1356617"/>
            <a:ext cx="3384013" cy="1025781"/>
            <a:chOff x="4691270" y="2499297"/>
            <a:chExt cx="3384013" cy="1025781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54A3D5D-C3BD-0C7F-10CB-203A2793A95A}"/>
                </a:ext>
              </a:extLst>
            </p:cNvPr>
            <p:cNvSpPr/>
            <p:nvPr/>
          </p:nvSpPr>
          <p:spPr>
            <a:xfrm>
              <a:off x="4691270" y="2928730"/>
              <a:ext cx="3294490" cy="596348"/>
            </a:xfrm>
            <a:prstGeom prst="roundRect">
              <a:avLst/>
            </a:prstGeom>
            <a:solidFill>
              <a:srgbClr val="9411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E89718-8B45-D3FB-8072-464181E84B01}"/>
                </a:ext>
              </a:extLst>
            </p:cNvPr>
            <p:cNvSpPr txBox="1"/>
            <p:nvPr/>
          </p:nvSpPr>
          <p:spPr>
            <a:xfrm>
              <a:off x="7136052" y="2499297"/>
              <a:ext cx="939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Part A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22EE6F-3D43-FCC4-2BF8-9B1A21B80C1B}"/>
              </a:ext>
            </a:extLst>
          </p:cNvPr>
          <p:cNvGrpSpPr/>
          <p:nvPr/>
        </p:nvGrpSpPr>
        <p:grpSpPr>
          <a:xfrm>
            <a:off x="4602165" y="1378839"/>
            <a:ext cx="2708031" cy="1039995"/>
            <a:chOff x="7533861" y="2485083"/>
            <a:chExt cx="2708031" cy="1039995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CE93888-21B7-B077-C2F9-F911D95B700F}"/>
                </a:ext>
              </a:extLst>
            </p:cNvPr>
            <p:cNvSpPr/>
            <p:nvPr/>
          </p:nvSpPr>
          <p:spPr>
            <a:xfrm>
              <a:off x="7533861" y="2912164"/>
              <a:ext cx="2708030" cy="612914"/>
            </a:xfrm>
            <a:prstGeom prst="roundRect">
              <a:avLst/>
            </a:prstGeom>
            <a:solidFill>
              <a:srgbClr val="011893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B3024C-ED54-5ECD-19FA-175D6CA99CE5}"/>
                </a:ext>
              </a:extLst>
            </p:cNvPr>
            <p:cNvSpPr txBox="1"/>
            <p:nvPr/>
          </p:nvSpPr>
          <p:spPr>
            <a:xfrm>
              <a:off x="9290862" y="2485083"/>
              <a:ext cx="951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11893"/>
                  </a:solidFill>
                </a:rPr>
                <a:t>Part B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924520-01C9-E7B1-D7F6-DE7239F77DF9}"/>
                  </a:ext>
                </a:extLst>
              </p:cNvPr>
              <p:cNvSpPr txBox="1"/>
              <p:nvPr/>
            </p:nvSpPr>
            <p:spPr>
              <a:xfrm>
                <a:off x="6096000" y="4188230"/>
                <a:ext cx="5938742" cy="5500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0≤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≤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924520-01C9-E7B1-D7F6-DE7239F77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188230"/>
                <a:ext cx="5938742" cy="550022"/>
              </a:xfrm>
              <a:prstGeom prst="rect">
                <a:avLst/>
              </a:prstGeom>
              <a:blipFill>
                <a:blip r:embed="rId6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177DDF61-A33D-BB64-137C-EE8901EEC9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9801" y="4811268"/>
            <a:ext cx="690115" cy="69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9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82F5-B303-F397-AB68-F4455668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MAB with pairwise comparison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578F43-A7FF-F33A-ACC3-13B10004D2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we can estimate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error decaying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∼1/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dirty="0"/>
                  <a:t>, where </a:t>
                </a:r>
                <a:r>
                  <a:rPr lang="en-US" i="1" dirty="0"/>
                  <a:t>n</a:t>
                </a:r>
                <a:r>
                  <a:rPr lang="en-US" dirty="0"/>
                  <a:t> is the # of samples involved</a:t>
                </a:r>
              </a:p>
              <a:p>
                <a:r>
                  <a:rPr lang="en-US" dirty="0"/>
                  <a:t>How to use this “pairwise comparison” oracle to do MAB?</a:t>
                </a:r>
              </a:p>
              <a:p>
                <a:r>
                  <a:rPr lang="en-US" b="1" dirty="0">
                    <a:solidFill>
                      <a:srgbClr val="011893"/>
                    </a:solidFill>
                  </a:rPr>
                  <a:t>Solution. </a:t>
                </a:r>
                <a:r>
                  <a:rPr lang="en-US" dirty="0">
                    <a:solidFill>
                      <a:srgbClr val="011893"/>
                    </a:solidFill>
                  </a:rPr>
                  <a:t>Tournament + elimination</a:t>
                </a:r>
                <a:endParaRPr lang="en-US" b="1" dirty="0">
                  <a:solidFill>
                    <a:srgbClr val="011893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578F43-A7FF-F33A-ACC3-13B10004D2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B0476362-9C51-5428-AA14-7A2C13B69F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0879" y="3422278"/>
            <a:ext cx="93345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62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A6A1-3A8C-82DB-C9B9-8890F99B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*Lower bound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0070B8-6271-01F7-54B6-0C3C420A38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9" y="1825624"/>
                <a:ext cx="9810604" cy="4879976"/>
              </a:xfrm>
            </p:spPr>
            <p:txBody>
              <a:bodyPr/>
              <a:lstStyle/>
              <a:p>
                <a:r>
                  <a:rPr lang="en-US" dirty="0"/>
                  <a:t>How to prove lower bounds for noise distributions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that are</a:t>
                </a:r>
              </a:p>
              <a:p>
                <a:pPr lvl="1"/>
                <a:r>
                  <a:rPr lang="en-US" dirty="0"/>
                  <a:t>Bounded </a:t>
                </a:r>
                <a:r>
                  <a:rPr lang="en-US" dirty="0" err="1"/>
                  <a:t>a.s.</a:t>
                </a:r>
                <a:r>
                  <a:rPr lang="en-US" dirty="0"/>
                  <a:t> with pdf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uniformly;</a:t>
                </a:r>
              </a:p>
              <a:p>
                <a:pPr lvl="1"/>
                <a:r>
                  <a:rPr lang="en-US" dirty="0"/>
                  <a:t>Do not change with actions.</a:t>
                </a:r>
              </a:p>
              <a:p>
                <a:r>
                  <a:rPr lang="en-US" dirty="0"/>
                  <a:t>The classical arguments based on KL-divergence doesn’t work</a:t>
                </a:r>
              </a:p>
              <a:p>
                <a:pPr lvl="1"/>
                <a:r>
                  <a:rPr lang="en-US" dirty="0"/>
                  <a:t>Supports of observables shift with different actions.</a:t>
                </a:r>
              </a:p>
              <a:p>
                <a:pPr lvl="1"/>
                <a:r>
                  <a:rPr lang="en-US" dirty="0"/>
                  <a:t>The KL-divergence would be infinity!</a:t>
                </a:r>
              </a:p>
              <a:p>
                <a:r>
                  <a:rPr lang="en-US" b="1" dirty="0">
                    <a:solidFill>
                      <a:schemeClr val="accent4"/>
                    </a:solidFill>
                  </a:rPr>
                  <a:t>Solution. </a:t>
                </a:r>
                <a:r>
                  <a:rPr lang="en-US" dirty="0">
                    <a:solidFill>
                      <a:schemeClr val="accent4"/>
                    </a:solidFill>
                  </a:rPr>
                  <a:t>Generalized square Hellinger’s distance (s=2: std Hellinger)</a:t>
                </a:r>
              </a:p>
              <a:p>
                <a:pPr marL="274320" lvl="1" indent="0">
                  <a:buNone/>
                </a:pPr>
                <a:endParaRPr lang="en-US" b="1" dirty="0">
                  <a:solidFill>
                    <a:schemeClr val="accent4"/>
                  </a:solidFill>
                </a:endParaRPr>
              </a:p>
              <a:p>
                <a:pPr marL="274320" lvl="1" indent="0">
                  <a:buNone/>
                </a:pPr>
                <a:endParaRPr lang="en-US" b="1" dirty="0">
                  <a:solidFill>
                    <a:schemeClr val="accent4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Behaves “like” KL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→+∞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in MAB type environments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0070B8-6271-01F7-54B6-0C3C420A38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9" y="1825624"/>
                <a:ext cx="9810604" cy="4879976"/>
              </a:xfrm>
              <a:blipFill>
                <a:blip r:embed="rId2"/>
                <a:stretch>
                  <a:fillRect l="-388" t="-10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CA2801-59B0-D68A-36F8-70994D80AC29}"/>
                  </a:ext>
                </a:extLst>
              </p:cNvPr>
              <p:cNvSpPr txBox="1"/>
              <p:nvPr/>
            </p:nvSpPr>
            <p:spPr>
              <a:xfrm>
                <a:off x="2484783" y="4741693"/>
                <a:ext cx="5033814" cy="8163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≔1−</m:t>
                      </m:r>
                      <m:nary>
                        <m:nary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CA2801-59B0-D68A-36F8-70994D80A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783" y="4741693"/>
                <a:ext cx="5033814" cy="816377"/>
              </a:xfrm>
              <a:prstGeom prst="rect">
                <a:avLst/>
              </a:prstGeom>
              <a:blipFill>
                <a:blip r:embed="rId3"/>
                <a:stretch>
                  <a:fillRect l="-756" t="-187692" b="-27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8C20514-5B11-6ED1-6785-672AB10914EF}"/>
                  </a:ext>
                </a:extLst>
              </p:cNvPr>
              <p:cNvSpPr txBox="1"/>
              <p:nvPr/>
            </p:nvSpPr>
            <p:spPr>
              <a:xfrm>
                <a:off x="2292626" y="5840210"/>
                <a:ext cx="7139069" cy="816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sup>
                      </m:sSup>
                      <m:r>
                        <a:rPr lang="en-US" sz="24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8C20514-5B11-6ED1-6785-672AB1091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626" y="5840210"/>
                <a:ext cx="7139069" cy="816121"/>
              </a:xfrm>
              <a:prstGeom prst="rect">
                <a:avLst/>
              </a:prstGeom>
              <a:blipFill>
                <a:blip r:embed="rId4"/>
                <a:stretch>
                  <a:fillRect l="-355" r="-888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2837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331648" cy="1978172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36649" y="488969"/>
                  <a:pt x="9316893" y="491390"/>
                </a:cubicBezTo>
                <a:cubicBezTo>
                  <a:pt x="9298834" y="504511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79948" y="576062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407128" y="961344"/>
                </a:lnTo>
                <a:lnTo>
                  <a:pt x="8380548" y="987916"/>
                </a:lnTo>
                <a:lnTo>
                  <a:pt x="8379462" y="987106"/>
                </a:lnTo>
                <a:cubicBezTo>
                  <a:pt x="8376507" y="985864"/>
                  <a:pt x="8373362" y="986042"/>
                  <a:pt x="8369725" y="989186"/>
                </a:cubicBezTo>
                <a:cubicBezTo>
                  <a:pt x="8357221" y="990792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72124" y="1029408"/>
                  <a:pt x="8269666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43525" y="1179064"/>
                </a:lnTo>
                <a:lnTo>
                  <a:pt x="7685942" y="1233723"/>
                </a:lnTo>
                <a:lnTo>
                  <a:pt x="7586920" y="1261888"/>
                </a:lnTo>
                <a:cubicBezTo>
                  <a:pt x="7556723" y="1298911"/>
                  <a:pt x="7489186" y="1249860"/>
                  <a:pt x="7486100" y="1292563"/>
                </a:cubicBezTo>
                <a:cubicBezTo>
                  <a:pt x="7454875" y="1308356"/>
                  <a:pt x="7449202" y="1300366"/>
                  <a:pt x="7407190" y="1314737"/>
                </a:cubicBezTo>
                <a:cubicBezTo>
                  <a:pt x="7368386" y="1364011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23400" y="1671703"/>
                  <a:pt x="5529437" y="1636968"/>
                </a:cubicBezTo>
                <a:cubicBezTo>
                  <a:pt x="5500069" y="1636638"/>
                  <a:pt x="5481558" y="1636672"/>
                  <a:pt x="5440853" y="1657958"/>
                </a:cubicBezTo>
                <a:cubicBezTo>
                  <a:pt x="5340428" y="1673293"/>
                  <a:pt x="5074771" y="1739921"/>
                  <a:pt x="4945936" y="1713743"/>
                </a:cubicBezTo>
                <a:cubicBezTo>
                  <a:pt x="4914142" y="1717597"/>
                  <a:pt x="4837317" y="1726609"/>
                  <a:pt x="4818446" y="1726895"/>
                </a:cubicBezTo>
                <a:lnTo>
                  <a:pt x="4813657" y="1730706"/>
                </a:lnTo>
                <a:lnTo>
                  <a:pt x="4759058" y="1766533"/>
                </a:lnTo>
                <a:cubicBezTo>
                  <a:pt x="4747481" y="1770744"/>
                  <a:pt x="4734604" y="1772921"/>
                  <a:pt x="4719749" y="1771811"/>
                </a:cubicBezTo>
                <a:cubicBezTo>
                  <a:pt x="4667035" y="1745585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12575" y="1805339"/>
                  <a:pt x="4320575" y="1832722"/>
                </a:cubicBezTo>
                <a:cubicBezTo>
                  <a:pt x="4282030" y="1809397"/>
                  <a:pt x="4252210" y="1859755"/>
                  <a:pt x="4220200" y="1873173"/>
                </a:cubicBezTo>
                <a:cubicBezTo>
                  <a:pt x="4189784" y="1872580"/>
                  <a:pt x="4175475" y="1885756"/>
                  <a:pt x="4105361" y="1894711"/>
                </a:cubicBezTo>
                <a:cubicBezTo>
                  <a:pt x="4071894" y="1867524"/>
                  <a:pt x="4035294" y="1916372"/>
                  <a:pt x="3973223" y="1881015"/>
                </a:cubicBezTo>
                <a:cubicBezTo>
                  <a:pt x="3971330" y="1884974"/>
                  <a:pt x="3952843" y="1881390"/>
                  <a:pt x="3900992" y="1880603"/>
                </a:cubicBezTo>
                <a:cubicBezTo>
                  <a:pt x="3849141" y="1879815"/>
                  <a:pt x="3740259" y="1879432"/>
                  <a:pt x="3662119" y="1876289"/>
                </a:cubicBezTo>
                <a:cubicBezTo>
                  <a:pt x="3573420" y="1876991"/>
                  <a:pt x="3613412" y="1915150"/>
                  <a:pt x="3496919" y="1873180"/>
                </a:cubicBezTo>
                <a:cubicBezTo>
                  <a:pt x="3488062" y="1895719"/>
                  <a:pt x="3474293" y="1897950"/>
                  <a:pt x="3449433" y="1889681"/>
                </a:cubicBezTo>
                <a:cubicBezTo>
                  <a:pt x="3406553" y="1891629"/>
                  <a:pt x="3417350" y="1945453"/>
                  <a:pt x="3369766" y="1916653"/>
                </a:cubicBezTo>
                <a:cubicBezTo>
                  <a:pt x="3338805" y="1929531"/>
                  <a:pt x="3310151" y="1915620"/>
                  <a:pt x="3290336" y="1925039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57504" y="1957276"/>
                </a:lnTo>
                <a:lnTo>
                  <a:pt x="3115176" y="1943459"/>
                </a:lnTo>
                <a:cubicBezTo>
                  <a:pt x="3095397" y="1937281"/>
                  <a:pt x="3080878" y="1929976"/>
                  <a:pt x="3038835" y="1920210"/>
                </a:cubicBezTo>
                <a:cubicBezTo>
                  <a:pt x="3011900" y="1947086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1037" y="1967486"/>
                  <a:pt x="2001803" y="1954594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391573" y="1790862"/>
                  <a:pt x="1332568" y="1793149"/>
                </a:cubicBezTo>
                <a:cubicBezTo>
                  <a:pt x="1236287" y="1833446"/>
                  <a:pt x="1335185" y="1756546"/>
                  <a:pt x="1186881" y="1768613"/>
                </a:cubicBezTo>
                <a:cubicBezTo>
                  <a:pt x="1178443" y="1775469"/>
                  <a:pt x="1160576" y="1767918"/>
                  <a:pt x="1162595" y="1758337"/>
                </a:cubicBezTo>
                <a:cubicBezTo>
                  <a:pt x="1153167" y="1761117"/>
                  <a:pt x="1130472" y="1779083"/>
                  <a:pt x="1128523" y="1763621"/>
                </a:cubicBezTo>
                <a:cubicBezTo>
                  <a:pt x="1081415" y="1760756"/>
                  <a:pt x="1034361" y="1768718"/>
                  <a:pt x="991903" y="1786741"/>
                </a:cubicBezTo>
                <a:cubicBezTo>
                  <a:pt x="966383" y="1781126"/>
                  <a:pt x="949501" y="1831241"/>
                  <a:pt x="883960" y="1822386"/>
                </a:cubicBezTo>
                <a:cubicBezTo>
                  <a:pt x="831931" y="1790865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CE88E2-59AE-15B9-5439-12C2852F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r>
              <a:rPr lang="en-US" dirty="0"/>
              <a:t>Numerical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95F3A2-25EB-3C2F-0257-BF06C1DE4A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0879" y="2296161"/>
                <a:ext cx="4788505" cy="384601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Summary: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0.6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regret, which is optimal</a:t>
                </a:r>
              </a:p>
              <a:p>
                <a:r>
                  <a:rPr lang="en-US" dirty="0"/>
                  <a:t>Numerical results: comparison with an Explore-Then-Commit (ETC) baseline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95F3A2-25EB-3C2F-0257-BF06C1DE4A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879" y="2296161"/>
                <a:ext cx="4788505" cy="3846012"/>
              </a:xfrm>
              <a:blipFill>
                <a:blip r:embed="rId2"/>
                <a:stretch>
                  <a:fillRect l="-794" t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31498FB-8C49-1CA6-1CC9-D737F6EEC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426" y="2069575"/>
            <a:ext cx="5323659" cy="4072598"/>
          </a:xfrm>
          <a:prstGeom prst="rect">
            <a:avLst/>
          </a:prstGeom>
        </p:spPr>
      </p:pic>
      <p:sp>
        <p:nvSpPr>
          <p:cNvPr id="18" name="Freeform: Shape 13">
            <a:extLst>
              <a:ext uri="{FF2B5EF4-FFF2-40B4-BE49-F238E27FC236}">
                <a16:creationId xmlns:a16="http://schemas.microsoft.com/office/drawing/2014/main" id="{C64E267B-3F5A-4357-9E7F-C5FBE5D3B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0426" y="5902730"/>
            <a:ext cx="5741575" cy="955271"/>
          </a:xfrm>
          <a:custGeom>
            <a:avLst/>
            <a:gdLst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791651 w 5741575"/>
              <a:gd name="connsiteY38" fmla="*/ 567019 h 955271"/>
              <a:gd name="connsiteX39" fmla="*/ 1873778 w 5741575"/>
              <a:gd name="connsiteY39" fmla="*/ 530130 h 955271"/>
              <a:gd name="connsiteX40" fmla="*/ 1988411 w 5741575"/>
              <a:gd name="connsiteY40" fmla="*/ 491599 h 955271"/>
              <a:gd name="connsiteX41" fmla="*/ 2085507 w 5741575"/>
              <a:gd name="connsiteY41" fmla="*/ 498527 h 955271"/>
              <a:gd name="connsiteX42" fmla="*/ 2090767 w 5741575"/>
              <a:gd name="connsiteY42" fmla="*/ 490616 h 955271"/>
              <a:gd name="connsiteX43" fmla="*/ 2151143 w 5741575"/>
              <a:gd name="connsiteY43" fmla="*/ 478332 h 955271"/>
              <a:gd name="connsiteX44" fmla="*/ 2378710 w 5741575"/>
              <a:gd name="connsiteY44" fmla="*/ 477570 h 955271"/>
              <a:gd name="connsiteX45" fmla="*/ 2496256 w 5741575"/>
              <a:gd name="connsiteY45" fmla="*/ 452396 h 955271"/>
              <a:gd name="connsiteX46" fmla="*/ 2535387 w 5741575"/>
              <a:gd name="connsiteY46" fmla="*/ 436645 h 955271"/>
              <a:gd name="connsiteX47" fmla="*/ 2601109 w 5741575"/>
              <a:gd name="connsiteY47" fmla="*/ 410678 h 955271"/>
              <a:gd name="connsiteX48" fmla="*/ 2643855 w 5741575"/>
              <a:gd name="connsiteY48" fmla="*/ 374482 h 955271"/>
              <a:gd name="connsiteX49" fmla="*/ 2657726 w 5741575"/>
              <a:gd name="connsiteY49" fmla="*/ 365841 h 955271"/>
              <a:gd name="connsiteX50" fmla="*/ 2687125 w 5741575"/>
              <a:gd name="connsiteY50" fmla="*/ 366820 h 955271"/>
              <a:gd name="connsiteX51" fmla="*/ 2697479 w 5741575"/>
              <a:gd name="connsiteY51" fmla="*/ 361430 h 955271"/>
              <a:gd name="connsiteX52" fmla="*/ 2701547 w 5741575"/>
              <a:gd name="connsiteY52" fmla="*/ 361545 h 955271"/>
              <a:gd name="connsiteX53" fmla="*/ 2711054 w 5741575"/>
              <a:gd name="connsiteY53" fmla="*/ 360597 h 955271"/>
              <a:gd name="connsiteX54" fmla="*/ 2710438 w 5741575"/>
              <a:gd name="connsiteY54" fmla="*/ 366958 h 955271"/>
              <a:gd name="connsiteX55" fmla="*/ 2722936 w 5741575"/>
              <a:gd name="connsiteY55" fmla="*/ 377633 h 955271"/>
              <a:gd name="connsiteX56" fmla="*/ 2777227 w 5741575"/>
              <a:gd name="connsiteY56" fmla="*/ 368972 h 955271"/>
              <a:gd name="connsiteX57" fmla="*/ 2779510 w 5741575"/>
              <a:gd name="connsiteY57" fmla="*/ 361652 h 955271"/>
              <a:gd name="connsiteX58" fmla="*/ 2786278 w 5741575"/>
              <a:gd name="connsiteY58" fmla="*/ 359869 h 955271"/>
              <a:gd name="connsiteX59" fmla="*/ 2792101 w 5741575"/>
              <a:gd name="connsiteY59" fmla="*/ 365927 h 955271"/>
              <a:gd name="connsiteX60" fmla="*/ 2885545 w 5741575"/>
              <a:gd name="connsiteY60" fmla="*/ 372818 h 955271"/>
              <a:gd name="connsiteX61" fmla="*/ 3009558 w 5741575"/>
              <a:gd name="connsiteY61" fmla="*/ 370573 h 955271"/>
              <a:gd name="connsiteX62" fmla="*/ 3095010 w 5741575"/>
              <a:gd name="connsiteY62" fmla="*/ 332454 h 955271"/>
              <a:gd name="connsiteX63" fmla="*/ 3103742 w 5741575"/>
              <a:gd name="connsiteY63" fmla="*/ 337974 h 955271"/>
              <a:gd name="connsiteX64" fmla="*/ 3165093 w 5741575"/>
              <a:gd name="connsiteY64" fmla="*/ 329459 h 955271"/>
              <a:gd name="connsiteX65" fmla="*/ 3373785 w 5741575"/>
              <a:gd name="connsiteY65" fmla="*/ 255680 h 955271"/>
              <a:gd name="connsiteX66" fmla="*/ 3493851 w 5741575"/>
              <a:gd name="connsiteY66" fmla="*/ 240255 h 955271"/>
              <a:gd name="connsiteX67" fmla="*/ 3537470 w 5741575"/>
              <a:gd name="connsiteY67" fmla="*/ 241867 h 955271"/>
              <a:gd name="connsiteX68" fmla="*/ 3610489 w 5741575"/>
              <a:gd name="connsiteY68" fmla="*/ 244128 h 955271"/>
              <a:gd name="connsiteX69" fmla="*/ 3667539 w 5741575"/>
              <a:gd name="connsiteY69" fmla="*/ 263271 h 955271"/>
              <a:gd name="connsiteX70" fmla="*/ 3727614 w 5741575"/>
              <a:gd name="connsiteY70" fmla="*/ 258245 h 955271"/>
              <a:gd name="connsiteX71" fmla="*/ 3738369 w 5741575"/>
              <a:gd name="connsiteY71" fmla="*/ 234506 h 955271"/>
              <a:gd name="connsiteX72" fmla="*/ 3803670 w 5741575"/>
              <a:gd name="connsiteY72" fmla="*/ 236457 h 955271"/>
              <a:gd name="connsiteX73" fmla="*/ 3903080 w 5741575"/>
              <a:gd name="connsiteY73" fmla="*/ 241890 h 955271"/>
              <a:gd name="connsiteX74" fmla="*/ 3959588 w 5741575"/>
              <a:gd name="connsiteY74" fmla="*/ 239195 h 955271"/>
              <a:gd name="connsiteX75" fmla="*/ 4114838 w 5741575"/>
              <a:gd name="connsiteY75" fmla="*/ 238165 h 955271"/>
              <a:gd name="connsiteX76" fmla="*/ 4271023 w 5741575"/>
              <a:gd name="connsiteY76" fmla="*/ 241959 h 955271"/>
              <a:gd name="connsiteX77" fmla="*/ 4367397 w 5741575"/>
              <a:gd name="connsiteY77" fmla="*/ 271442 h 955271"/>
              <a:gd name="connsiteX78" fmla="*/ 4495366 w 5741575"/>
              <a:gd name="connsiteY78" fmla="*/ 271618 h 955271"/>
              <a:gd name="connsiteX79" fmla="*/ 4517347 w 5741575"/>
              <a:gd name="connsiteY79" fmla="*/ 275639 h 955271"/>
              <a:gd name="connsiteX80" fmla="*/ 4546116 w 5741575"/>
              <a:gd name="connsiteY80" fmla="*/ 268568 h 955271"/>
              <a:gd name="connsiteX81" fmla="*/ 4661259 w 5741575"/>
              <a:gd name="connsiteY81" fmla="*/ 238966 h 955271"/>
              <a:gd name="connsiteX82" fmla="*/ 4750403 w 5741575"/>
              <a:gd name="connsiteY82" fmla="*/ 204364 h 955271"/>
              <a:gd name="connsiteX83" fmla="*/ 4867614 w 5741575"/>
              <a:gd name="connsiteY83" fmla="*/ 208668 h 955271"/>
              <a:gd name="connsiteX84" fmla="*/ 4937036 w 5741575"/>
              <a:gd name="connsiteY84" fmla="*/ 195446 h 955271"/>
              <a:gd name="connsiteX85" fmla="*/ 5047626 w 5741575"/>
              <a:gd name="connsiteY85" fmla="*/ 149604 h 955271"/>
              <a:gd name="connsiteX86" fmla="*/ 5200247 w 5741575"/>
              <a:gd name="connsiteY86" fmla="*/ 142695 h 955271"/>
              <a:gd name="connsiteX87" fmla="*/ 5235691 w 5741575"/>
              <a:gd name="connsiteY87" fmla="*/ 173330 h 955271"/>
              <a:gd name="connsiteX88" fmla="*/ 5280133 w 5741575"/>
              <a:gd name="connsiteY88" fmla="*/ 189342 h 955271"/>
              <a:gd name="connsiteX89" fmla="*/ 5291963 w 5741575"/>
              <a:gd name="connsiteY89" fmla="*/ 139446 h 955271"/>
              <a:gd name="connsiteX90" fmla="*/ 5418472 w 5741575"/>
              <a:gd name="connsiteY90" fmla="*/ 89163 h 955271"/>
              <a:gd name="connsiteX91" fmla="*/ 5482354 w 5741575"/>
              <a:gd name="connsiteY91" fmla="*/ 69470 h 955271"/>
              <a:gd name="connsiteX92" fmla="*/ 5583280 w 5741575"/>
              <a:gd name="connsiteY92" fmla="*/ 49787 h 955271"/>
              <a:gd name="connsiteX93" fmla="*/ 5613766 w 5741575"/>
              <a:gd name="connsiteY93" fmla="*/ 41855 h 955271"/>
              <a:gd name="connsiteX94" fmla="*/ 5684952 w 5741575"/>
              <a:gd name="connsiteY94" fmla="*/ 26088 h 9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741575" h="955271">
                <a:moveTo>
                  <a:pt x="5741575" y="0"/>
                </a:moveTo>
                <a:lnTo>
                  <a:pt x="5741575" y="955271"/>
                </a:lnTo>
                <a:lnTo>
                  <a:pt x="0" y="955271"/>
                </a:lnTo>
                <a:lnTo>
                  <a:pt x="8558" y="953971"/>
                </a:lnTo>
                <a:lnTo>
                  <a:pt x="16894" y="953847"/>
                </a:lnTo>
                <a:cubicBezTo>
                  <a:pt x="22474" y="953361"/>
                  <a:pt x="25973" y="952524"/>
                  <a:pt x="28156" y="951374"/>
                </a:cubicBezTo>
                <a:cubicBezTo>
                  <a:pt x="28201" y="951240"/>
                  <a:pt x="28247" y="951105"/>
                  <a:pt x="28293" y="950971"/>
                </a:cubicBezTo>
                <a:lnTo>
                  <a:pt x="39115" y="949326"/>
                </a:lnTo>
                <a:cubicBezTo>
                  <a:pt x="57701" y="947335"/>
                  <a:pt x="76089" y="946141"/>
                  <a:pt x="93851" y="945611"/>
                </a:cubicBezTo>
                <a:cubicBezTo>
                  <a:pt x="99905" y="923404"/>
                  <a:pt x="170209" y="932855"/>
                  <a:pt x="148657" y="898134"/>
                </a:cubicBezTo>
                <a:cubicBezTo>
                  <a:pt x="172173" y="896348"/>
                  <a:pt x="191809" y="908449"/>
                  <a:pt x="174554" y="886351"/>
                </a:cubicBezTo>
                <a:cubicBezTo>
                  <a:pt x="182014" y="885083"/>
                  <a:pt x="185699" y="882087"/>
                  <a:pt x="187633" y="878226"/>
                </a:cubicBezTo>
                <a:cubicBezTo>
                  <a:pt x="187742" y="877663"/>
                  <a:pt x="187852" y="877101"/>
                  <a:pt x="187961" y="876538"/>
                </a:cubicBezTo>
                <a:lnTo>
                  <a:pt x="240501" y="873150"/>
                </a:lnTo>
                <a:lnTo>
                  <a:pt x="246345" y="869942"/>
                </a:lnTo>
                <a:lnTo>
                  <a:pt x="282041" y="871263"/>
                </a:lnTo>
                <a:lnTo>
                  <a:pt x="299711" y="870064"/>
                </a:lnTo>
                <a:lnTo>
                  <a:pt x="306299" y="873609"/>
                </a:lnTo>
                <a:cubicBezTo>
                  <a:pt x="312531" y="875279"/>
                  <a:pt x="320316" y="874896"/>
                  <a:pt x="331571" y="869866"/>
                </a:cubicBezTo>
                <a:lnTo>
                  <a:pt x="333872" y="867971"/>
                </a:lnTo>
                <a:lnTo>
                  <a:pt x="356953" y="870334"/>
                </a:lnTo>
                <a:cubicBezTo>
                  <a:pt x="364772" y="872042"/>
                  <a:pt x="372199" y="874762"/>
                  <a:pt x="379005" y="878900"/>
                </a:cubicBezTo>
                <a:cubicBezTo>
                  <a:pt x="436788" y="836391"/>
                  <a:pt x="512367" y="847456"/>
                  <a:pt x="585428" y="826440"/>
                </a:cubicBezTo>
                <a:cubicBezTo>
                  <a:pt x="600236" y="776571"/>
                  <a:pt x="751447" y="800939"/>
                  <a:pt x="787156" y="838447"/>
                </a:cubicBezTo>
                <a:cubicBezTo>
                  <a:pt x="767750" y="789794"/>
                  <a:pt x="977582" y="857915"/>
                  <a:pt x="898586" y="808502"/>
                </a:cubicBezTo>
                <a:cubicBezTo>
                  <a:pt x="926099" y="807167"/>
                  <a:pt x="944922" y="782490"/>
                  <a:pt x="924063" y="770210"/>
                </a:cubicBezTo>
                <a:cubicBezTo>
                  <a:pt x="1015917" y="786259"/>
                  <a:pt x="1117953" y="728408"/>
                  <a:pt x="1212574" y="724238"/>
                </a:cubicBezTo>
                <a:cubicBezTo>
                  <a:pt x="1245879" y="677520"/>
                  <a:pt x="1233543" y="716744"/>
                  <a:pt x="1280768" y="699122"/>
                </a:cubicBezTo>
                <a:cubicBezTo>
                  <a:pt x="1280824" y="735474"/>
                  <a:pt x="1333787" y="667235"/>
                  <a:pt x="1352027" y="704323"/>
                </a:cubicBezTo>
                <a:cubicBezTo>
                  <a:pt x="1360044" y="699941"/>
                  <a:pt x="1367234" y="694526"/>
                  <a:pt x="1374314" y="688815"/>
                </a:cubicBezTo>
                <a:lnTo>
                  <a:pt x="1378034" y="685842"/>
                </a:lnTo>
                <a:lnTo>
                  <a:pt x="1395604" y="680460"/>
                </a:lnTo>
                <a:lnTo>
                  <a:pt x="1397206" y="670793"/>
                </a:lnTo>
                <a:lnTo>
                  <a:pt x="1421250" y="656855"/>
                </a:lnTo>
                <a:cubicBezTo>
                  <a:pt x="1430770" y="652893"/>
                  <a:pt x="1441623" y="650105"/>
                  <a:pt x="1454524" y="649224"/>
                </a:cubicBezTo>
                <a:cubicBezTo>
                  <a:pt x="1502655" y="660482"/>
                  <a:pt x="1556151" y="606226"/>
                  <a:pt x="1616217" y="622107"/>
                </a:cubicBezTo>
                <a:cubicBezTo>
                  <a:pt x="1637755" y="624837"/>
                  <a:pt x="1701030" y="614257"/>
                  <a:pt x="1710928" y="600666"/>
                </a:cubicBezTo>
                <a:cubicBezTo>
                  <a:pt x="1723693" y="596072"/>
                  <a:pt x="1739861" y="597834"/>
                  <a:pt x="1743718" y="584327"/>
                </a:cubicBezTo>
                <a:cubicBezTo>
                  <a:pt x="1751098" y="567647"/>
                  <a:pt x="1801421" y="583831"/>
                  <a:pt x="1791651" y="567019"/>
                </a:cubicBezTo>
                <a:cubicBezTo>
                  <a:pt x="1827282" y="577929"/>
                  <a:pt x="1847642" y="542228"/>
                  <a:pt x="1873778" y="530130"/>
                </a:cubicBezTo>
                <a:cubicBezTo>
                  <a:pt x="1902425" y="541995"/>
                  <a:pt x="1929013" y="504913"/>
                  <a:pt x="1988411" y="491599"/>
                </a:cubicBezTo>
                <a:cubicBezTo>
                  <a:pt x="2020077" y="505546"/>
                  <a:pt x="2028363" y="482381"/>
                  <a:pt x="2085507" y="498527"/>
                </a:cubicBezTo>
                <a:cubicBezTo>
                  <a:pt x="2086719" y="495769"/>
                  <a:pt x="2088490" y="493104"/>
                  <a:pt x="2090767" y="490616"/>
                </a:cubicBezTo>
                <a:cubicBezTo>
                  <a:pt x="2103992" y="476161"/>
                  <a:pt x="2131025" y="470659"/>
                  <a:pt x="2151143" y="478332"/>
                </a:cubicBezTo>
                <a:cubicBezTo>
                  <a:pt x="2240088" y="497642"/>
                  <a:pt x="2310118" y="483043"/>
                  <a:pt x="2378710" y="477570"/>
                </a:cubicBezTo>
                <a:cubicBezTo>
                  <a:pt x="2454975" y="467585"/>
                  <a:pt x="2391576" y="437831"/>
                  <a:pt x="2496256" y="452396"/>
                </a:cubicBezTo>
                <a:cubicBezTo>
                  <a:pt x="2501503" y="436899"/>
                  <a:pt x="2513119" y="433980"/>
                  <a:pt x="2535387" y="436645"/>
                </a:cubicBezTo>
                <a:cubicBezTo>
                  <a:pt x="2572084" y="430778"/>
                  <a:pt x="2557124" y="397207"/>
                  <a:pt x="2601109" y="410678"/>
                </a:cubicBezTo>
                <a:cubicBezTo>
                  <a:pt x="2588000" y="393616"/>
                  <a:pt x="2667428" y="390302"/>
                  <a:pt x="2643855" y="374482"/>
                </a:cubicBezTo>
                <a:cubicBezTo>
                  <a:pt x="2648277" y="369169"/>
                  <a:pt x="2652937" y="366761"/>
                  <a:pt x="2657726" y="365841"/>
                </a:cubicBezTo>
                <a:cubicBezTo>
                  <a:pt x="2667303" y="363999"/>
                  <a:pt x="2677395" y="368107"/>
                  <a:pt x="2687125" y="366820"/>
                </a:cubicBezTo>
                <a:lnTo>
                  <a:pt x="2697479" y="361430"/>
                </a:lnTo>
                <a:lnTo>
                  <a:pt x="2701547" y="361545"/>
                </a:lnTo>
                <a:lnTo>
                  <a:pt x="2711054" y="360597"/>
                </a:lnTo>
                <a:lnTo>
                  <a:pt x="2710438" y="366958"/>
                </a:lnTo>
                <a:cubicBezTo>
                  <a:pt x="2708955" y="373111"/>
                  <a:pt x="2708038" y="379788"/>
                  <a:pt x="2722936" y="377633"/>
                </a:cubicBezTo>
                <a:cubicBezTo>
                  <a:pt x="2753511" y="370170"/>
                  <a:pt x="2766475" y="394972"/>
                  <a:pt x="2777227" y="368972"/>
                </a:cubicBezTo>
                <a:lnTo>
                  <a:pt x="2779510" y="361652"/>
                </a:lnTo>
                <a:lnTo>
                  <a:pt x="2786278" y="359869"/>
                </a:lnTo>
                <a:cubicBezTo>
                  <a:pt x="2789994" y="359750"/>
                  <a:pt x="2792255" y="361281"/>
                  <a:pt x="2792101" y="365927"/>
                </a:cubicBezTo>
                <a:cubicBezTo>
                  <a:pt x="2819315" y="344279"/>
                  <a:pt x="2855630" y="370297"/>
                  <a:pt x="2885545" y="372818"/>
                </a:cubicBezTo>
                <a:cubicBezTo>
                  <a:pt x="2905895" y="352581"/>
                  <a:pt x="2948591" y="377825"/>
                  <a:pt x="3009558" y="370573"/>
                </a:cubicBezTo>
                <a:cubicBezTo>
                  <a:pt x="3031640" y="347442"/>
                  <a:pt x="3050695" y="365935"/>
                  <a:pt x="3095010" y="332454"/>
                </a:cubicBezTo>
                <a:cubicBezTo>
                  <a:pt x="3097485" y="334582"/>
                  <a:pt x="3100426" y="336441"/>
                  <a:pt x="3103742" y="337974"/>
                </a:cubicBezTo>
                <a:cubicBezTo>
                  <a:pt x="3123005" y="346878"/>
                  <a:pt x="3150475" y="343067"/>
                  <a:pt x="3165093" y="329459"/>
                </a:cubicBezTo>
                <a:cubicBezTo>
                  <a:pt x="3236951" y="282673"/>
                  <a:pt x="3308286" y="273118"/>
                  <a:pt x="3373785" y="255680"/>
                </a:cubicBezTo>
                <a:cubicBezTo>
                  <a:pt x="3448540" y="239861"/>
                  <a:pt x="3405238" y="287846"/>
                  <a:pt x="3493851" y="240255"/>
                </a:cubicBezTo>
                <a:cubicBezTo>
                  <a:pt x="3506326" y="252723"/>
                  <a:pt x="3518405" y="251593"/>
                  <a:pt x="3537470" y="241867"/>
                </a:cubicBezTo>
                <a:cubicBezTo>
                  <a:pt x="3573967" y="235226"/>
                  <a:pt x="3576893" y="270855"/>
                  <a:pt x="3610489" y="244128"/>
                </a:cubicBezTo>
                <a:cubicBezTo>
                  <a:pt x="3606935" y="264036"/>
                  <a:pt x="3681284" y="241075"/>
                  <a:pt x="3667539" y="263271"/>
                </a:cubicBezTo>
                <a:cubicBezTo>
                  <a:pt x="3694251" y="276940"/>
                  <a:pt x="3701441" y="246803"/>
                  <a:pt x="3727614" y="258245"/>
                </a:cubicBezTo>
                <a:cubicBezTo>
                  <a:pt x="3754952" y="257751"/>
                  <a:pt x="3708960" y="240314"/>
                  <a:pt x="3738369" y="234506"/>
                </a:cubicBezTo>
                <a:cubicBezTo>
                  <a:pt x="3774580" y="230879"/>
                  <a:pt x="3768868" y="196201"/>
                  <a:pt x="3803670" y="236457"/>
                </a:cubicBezTo>
                <a:cubicBezTo>
                  <a:pt x="3839567" y="220301"/>
                  <a:pt x="3850064" y="239151"/>
                  <a:pt x="3903080" y="241890"/>
                </a:cubicBezTo>
                <a:cubicBezTo>
                  <a:pt x="3922859" y="227800"/>
                  <a:pt x="3941005" y="230826"/>
                  <a:pt x="3959588" y="239195"/>
                </a:cubicBezTo>
                <a:cubicBezTo>
                  <a:pt x="4009252" y="229421"/>
                  <a:pt x="4057491" y="239376"/>
                  <a:pt x="4114838" y="238165"/>
                </a:cubicBezTo>
                <a:cubicBezTo>
                  <a:pt x="4173784" y="217210"/>
                  <a:pt x="4209756" y="243378"/>
                  <a:pt x="4271023" y="241959"/>
                </a:cubicBezTo>
                <a:cubicBezTo>
                  <a:pt x="4326191" y="205535"/>
                  <a:pt x="4316856" y="279258"/>
                  <a:pt x="4367397" y="271442"/>
                </a:cubicBezTo>
                <a:cubicBezTo>
                  <a:pt x="4446016" y="235091"/>
                  <a:pt x="4369000" y="295343"/>
                  <a:pt x="4495366" y="271618"/>
                </a:cubicBezTo>
                <a:cubicBezTo>
                  <a:pt x="4501905" y="266287"/>
                  <a:pt x="4518077" y="269240"/>
                  <a:pt x="4517347" y="275639"/>
                </a:cubicBezTo>
                <a:cubicBezTo>
                  <a:pt x="4525170" y="272832"/>
                  <a:pt x="4542809" y="258800"/>
                  <a:pt x="4546116" y="268568"/>
                </a:cubicBezTo>
                <a:cubicBezTo>
                  <a:pt x="4586961" y="265354"/>
                  <a:pt x="4626617" y="255160"/>
                  <a:pt x="4661259" y="238966"/>
                </a:cubicBezTo>
                <a:cubicBezTo>
                  <a:pt x="4741966" y="247639"/>
                  <a:pt x="4693066" y="205693"/>
                  <a:pt x="4750403" y="204364"/>
                </a:cubicBezTo>
                <a:cubicBezTo>
                  <a:pt x="4798501" y="219113"/>
                  <a:pt x="4813319" y="201253"/>
                  <a:pt x="4867614" y="208668"/>
                </a:cubicBezTo>
                <a:cubicBezTo>
                  <a:pt x="4881621" y="174373"/>
                  <a:pt x="4917566" y="206761"/>
                  <a:pt x="4937036" y="195446"/>
                </a:cubicBezTo>
                <a:cubicBezTo>
                  <a:pt x="4974214" y="229763"/>
                  <a:pt x="5013321" y="152474"/>
                  <a:pt x="5047626" y="149604"/>
                </a:cubicBezTo>
                <a:cubicBezTo>
                  <a:pt x="5106046" y="150576"/>
                  <a:pt x="5172786" y="183138"/>
                  <a:pt x="5200247" y="142695"/>
                </a:cubicBezTo>
                <a:cubicBezTo>
                  <a:pt x="5206135" y="157748"/>
                  <a:pt x="5203071" y="179288"/>
                  <a:pt x="5235691" y="173330"/>
                </a:cubicBezTo>
                <a:cubicBezTo>
                  <a:pt x="5249654" y="179935"/>
                  <a:pt x="5254450" y="203448"/>
                  <a:pt x="5280133" y="189342"/>
                </a:cubicBezTo>
                <a:cubicBezTo>
                  <a:pt x="5244836" y="171370"/>
                  <a:pt x="5299493" y="163568"/>
                  <a:pt x="5291963" y="139446"/>
                </a:cubicBezTo>
                <a:cubicBezTo>
                  <a:pt x="5331555" y="120349"/>
                  <a:pt x="5427790" y="132865"/>
                  <a:pt x="5418472" y="89163"/>
                </a:cubicBezTo>
                <a:cubicBezTo>
                  <a:pt x="5428057" y="62053"/>
                  <a:pt x="5484665" y="97616"/>
                  <a:pt x="5482354" y="69470"/>
                </a:cubicBezTo>
                <a:cubicBezTo>
                  <a:pt x="5507119" y="85574"/>
                  <a:pt x="5545363" y="52240"/>
                  <a:pt x="5583280" y="49787"/>
                </a:cubicBezTo>
                <a:cubicBezTo>
                  <a:pt x="5589344" y="36484"/>
                  <a:pt x="5598103" y="36349"/>
                  <a:pt x="5613766" y="41855"/>
                </a:cubicBezTo>
                <a:cubicBezTo>
                  <a:pt x="5636621" y="41086"/>
                  <a:pt x="5660728" y="35034"/>
                  <a:pt x="5684952" y="260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27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27234-25EB-40AC-D452-11DAE44B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85721-5062-315F-6F9D-79CCD7F60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Open question 1.</a:t>
            </a:r>
            <a:r>
              <a:rPr lang="en-US" dirty="0"/>
              <a:t> Fixed ordering cost + censored demand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The parametric case is already difficult. Censored generalized linear models.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do we estimate the noise distribution is also a challenge. Unlikely the algorithm/analysis in the no-fixed-cost setting can be applied, because the optimal solution is not myopic and there is no easy characterization of the </a:t>
            </a:r>
            <a:r>
              <a:rPr lang="en-US" b="1" dirty="0"/>
              <a:t>p</a:t>
            </a:r>
            <a:r>
              <a:rPr lang="en-US" dirty="0"/>
              <a:t> function.</a:t>
            </a:r>
          </a:p>
        </p:txBody>
      </p:sp>
    </p:spTree>
    <p:extLst>
      <p:ext uri="{BB962C8B-B14F-4D97-AF65-F5344CB8AC3E}">
        <p14:creationId xmlns:p14="http://schemas.microsoft.com/office/powerpoint/2010/main" val="3846333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27234-25EB-40AC-D452-11DAE44B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D85721-5062-315F-6F9D-79CCD7F604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Open question 2.</a:t>
                </a:r>
                <a:r>
                  <a:rPr lang="en-US" dirty="0"/>
                  <a:t> Multiplicative demand noises.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Parametric setting with fixed ordering costs: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still optimal </a:t>
                </a:r>
                <a:r>
                  <a:rPr lang="en-US" b="1" dirty="0"/>
                  <a:t>asymptotically</a:t>
                </a:r>
                <a:r>
                  <a:rPr lang="en-US" dirty="0"/>
                  <a:t>, but difficult to reproduce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stability analysis.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Nonparametric setting with censored costs: difficult to reproduce the </a:t>
                </a:r>
                <a:r>
                  <a:rPr lang="en-US" b="1" dirty="0"/>
                  <a:t>pairwise comparison</a:t>
                </a:r>
                <a:r>
                  <a:rPr lang="en-US" dirty="0"/>
                  <a:t> estimator. The observables are not shifts of the </a:t>
                </a:r>
                <a:r>
                  <a:rPr lang="en-US"/>
                  <a:t>same distributions any more.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D85721-5062-315F-6F9D-79CCD7F604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8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1579DE-16C3-CC83-5DF1-3CFC356F122F}"/>
                  </a:ext>
                </a:extLst>
              </p:cNvPr>
              <p:cNvSpPr txBox="1"/>
              <p:nvPr/>
            </p:nvSpPr>
            <p:spPr>
              <a:xfrm>
                <a:off x="2034209" y="2445026"/>
                <a:ext cx="64366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,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1579DE-16C3-CC83-5DF1-3CFC356F1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209" y="2445026"/>
                <a:ext cx="6436634" cy="369332"/>
              </a:xfrm>
              <a:prstGeom prst="rect">
                <a:avLst/>
              </a:prstGeom>
              <a:blipFill>
                <a:blip r:embed="rId3"/>
                <a:stretch>
                  <a:fillRect l="-1772" t="-2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9061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3C48E8-D851-551A-77FD-F1FD0D93FCEB}"/>
              </a:ext>
            </a:extLst>
          </p:cNvPr>
          <p:cNvSpPr txBox="1"/>
          <p:nvPr/>
        </p:nvSpPr>
        <p:spPr>
          <a:xfrm>
            <a:off x="2001079" y="2902227"/>
            <a:ext cx="5869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Thank you! Questions?</a:t>
            </a:r>
          </a:p>
        </p:txBody>
      </p:sp>
    </p:spTree>
    <p:extLst>
      <p:ext uri="{BB962C8B-B14F-4D97-AF65-F5344CB8AC3E}">
        <p14:creationId xmlns:p14="http://schemas.microsoft.com/office/powerpoint/2010/main" val="1680106556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DarkSeedLeftStep">
      <a:dk1>
        <a:srgbClr val="000000"/>
      </a:dk1>
      <a:lt1>
        <a:srgbClr val="FFFFFF"/>
      </a:lt1>
      <a:dk2>
        <a:srgbClr val="1B1D2F"/>
      </a:dk2>
      <a:lt2>
        <a:srgbClr val="F0F3F1"/>
      </a:lt2>
      <a:accent1>
        <a:srgbClr val="E729BA"/>
      </a:accent1>
      <a:accent2>
        <a:srgbClr val="B317D5"/>
      </a:accent2>
      <a:accent3>
        <a:srgbClr val="7629E7"/>
      </a:accent3>
      <a:accent4>
        <a:srgbClr val="2F31D9"/>
      </a:accent4>
      <a:accent5>
        <a:srgbClr val="297BE7"/>
      </a:accent5>
      <a:accent6>
        <a:srgbClr val="17B8D5"/>
      </a:accent6>
      <a:hlink>
        <a:srgbClr val="3F61BF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8971</TotalTime>
  <Words>2868</Words>
  <Application>Microsoft Macintosh PowerPoint</Application>
  <PresentationFormat>Widescreen</PresentationFormat>
  <Paragraphs>459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Bembo</vt:lpstr>
      <vt:lpstr>Cambria Math</vt:lpstr>
      <vt:lpstr>Times</vt:lpstr>
      <vt:lpstr>Wingdings</vt:lpstr>
      <vt:lpstr>ArchiveVTI</vt:lpstr>
      <vt:lpstr>Joint pricing + inventory management with demand learning</vt:lpstr>
      <vt:lpstr>Pricing and Inventory Control</vt:lpstr>
      <vt:lpstr>The decision processes</vt:lpstr>
      <vt:lpstr>The decision processes</vt:lpstr>
      <vt:lpstr>The decision processes</vt:lpstr>
      <vt:lpstr>The decision processes</vt:lpstr>
      <vt:lpstr>Comparison with existing results</vt:lpstr>
      <vt:lpstr>Part 1 (fixed ordering costs)</vt:lpstr>
      <vt:lpstr>Full-information solution</vt:lpstr>
      <vt:lpstr>Full-information solution</vt:lpstr>
      <vt:lpstr>Full-information solution</vt:lpstr>
      <vt:lpstr>Existing approaches</vt:lpstr>
      <vt:lpstr>Joint learning and optimizing</vt:lpstr>
      <vt:lpstr>Joint learning and optimizing</vt:lpstr>
      <vt:lpstr>Joint learning and optimizing</vt:lpstr>
      <vt:lpstr>Joint learning and optimizing</vt:lpstr>
      <vt:lpstr>Joint learning and optimizing</vt:lpstr>
      <vt:lpstr>*Proof of the key lemma</vt:lpstr>
      <vt:lpstr>*Proof of the key lemma</vt:lpstr>
      <vt:lpstr>estimation of noise distribution</vt:lpstr>
      <vt:lpstr>estimation of noise distribution</vt:lpstr>
      <vt:lpstr>estimation of noise distribution</vt:lpstr>
      <vt:lpstr>Numerical results</vt:lpstr>
      <vt:lpstr>Comparison with existing results</vt:lpstr>
      <vt:lpstr>Part 2 (censored demands)</vt:lpstr>
      <vt:lpstr>Full-information solution</vt:lpstr>
      <vt:lpstr>High-level Idea</vt:lpstr>
      <vt:lpstr>Comparison of oracles</vt:lpstr>
      <vt:lpstr>Pairwise comparison oracle</vt:lpstr>
      <vt:lpstr>Pairwise comparison oracle</vt:lpstr>
      <vt:lpstr>Pairwise comparison oracle</vt:lpstr>
      <vt:lpstr>Pairwise comparison oracle</vt:lpstr>
      <vt:lpstr>Pairwise comparison oracle</vt:lpstr>
      <vt:lpstr>Pairwise comparison oracle</vt:lpstr>
      <vt:lpstr>MAB with pairwise comparison</vt:lpstr>
      <vt:lpstr>*Lower bound</vt:lpstr>
      <vt:lpstr>Numerical results</vt:lpstr>
      <vt:lpstr>Future directions</vt:lpstr>
      <vt:lpstr>Future directions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Wang,Yining</dc:creator>
  <cp:lastModifiedBy>Wang,Yining</cp:lastModifiedBy>
  <cp:revision>60</cp:revision>
  <dcterms:created xsi:type="dcterms:W3CDTF">2022-04-24T15:16:53Z</dcterms:created>
  <dcterms:modified xsi:type="dcterms:W3CDTF">2022-05-06T14:10:40Z</dcterms:modified>
</cp:coreProperties>
</file>