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  <p:sldMasterId id="2147483776" r:id="rId2"/>
  </p:sldMasterIdLst>
  <p:notesMasterIdLst>
    <p:notesMasterId r:id="rId26"/>
  </p:notesMasterIdLst>
  <p:sldIdLst>
    <p:sldId id="256" r:id="rId3"/>
    <p:sldId id="257" r:id="rId4"/>
    <p:sldId id="842" r:id="rId5"/>
    <p:sldId id="846" r:id="rId6"/>
    <p:sldId id="843" r:id="rId7"/>
    <p:sldId id="844" r:id="rId8"/>
    <p:sldId id="845" r:id="rId9"/>
    <p:sldId id="847" r:id="rId10"/>
    <p:sldId id="863" r:id="rId11"/>
    <p:sldId id="849" r:id="rId12"/>
    <p:sldId id="848" r:id="rId13"/>
    <p:sldId id="850" r:id="rId14"/>
    <p:sldId id="851" r:id="rId15"/>
    <p:sldId id="852" r:id="rId16"/>
    <p:sldId id="853" r:id="rId17"/>
    <p:sldId id="854" r:id="rId18"/>
    <p:sldId id="855" r:id="rId19"/>
    <p:sldId id="856" r:id="rId20"/>
    <p:sldId id="857" r:id="rId21"/>
    <p:sldId id="858" r:id="rId22"/>
    <p:sldId id="861" r:id="rId23"/>
    <p:sldId id="862" r:id="rId24"/>
    <p:sldId id="79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4660"/>
  </p:normalViewPr>
  <p:slideViewPr>
    <p:cSldViewPr snapToGrid="0">
      <p:cViewPr>
        <p:scale>
          <a:sx n="100" d="100"/>
          <a:sy n="100" d="100"/>
        </p:scale>
        <p:origin x="100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216C4-4965-4339-8745-926F9C67A20A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A7151-5A85-4BD5-A778-AB22FA0B7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278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A7151-5A85-4BD5-A778-AB22FA0B71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2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608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292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58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29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2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285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45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090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D986-8816-4272-A432-0437A28A9828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954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215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104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90DE0-8881-4B8C-950D-B3566A887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F78F9E-A925-4B93-AB04-F9267EAACB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C81C3-AB25-4921-B33C-0CB534DD1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57E2C-98A0-44EF-A6BC-68167072E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33E89-C792-45F7-995F-5FB84312D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172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C5080-E22D-4B6A-B121-32F01F9E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672CA-FA3E-44F1-B094-5CC4D2DFF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41C69-5F20-472F-86C4-428939790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8B98B-FF57-4623-BF59-6C0E0767E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80EAE-207B-413B-A08B-C14AB656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523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E1E4-83E6-41AA-98F6-2C73481EA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CD2A4-B403-49B8-916C-6635F71DF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75B7E-5EDD-4EF3-9A51-D34660015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C5700-9F4A-48B2-B393-A0CFD348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21235-BA6F-4559-BD58-D9549813F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546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A995F-4834-4D85-8C84-0F6BBA131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2ABDE-C266-454C-A2D6-EB465ADB3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4F3CE-6DE0-4350-8C3E-2F8BF2D87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D8B2CF-94B7-484D-B38C-B8C493F8A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0BF37-F26B-4ACB-A4BA-46676BD4F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A1869E-7A7E-4D2E-B4B2-40C119F5D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3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9EE67-6936-44FB-96BD-BBBDE1539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803EB3-A8FF-4011-9C32-DA3C384AC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6ABA60-9387-4791-B4A4-CC7AC9337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8B384D-2265-48B1-8A41-EBF2BA2F4F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D33527-DA64-4542-A445-89055733C4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7D0C6B-E58F-4625-B5AE-0F7965C4D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00BFDC-EBE4-4ECF-B2C8-2A706E95E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B48C54-C6FD-42D8-B12D-381126802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091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2F2F0-8AFE-4552-B5BC-9BEF2B794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558A5-E87A-4116-8C7E-E031F7177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2E17C6-BBCA-4B18-8548-7CC8093B9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7CA4F1-FB64-434A-BBA5-F8DC1B8E8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259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16814B-5486-47F2-A706-EECC1E046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832F57-59BB-4C53-9CF6-1BE102705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565DE-2415-4B34-8908-DC4CCDC8F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8462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0F8BB-FEBC-4ACB-8ED1-4E6E45AB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118D0-2FE7-4C68-BF83-1FDBCBF38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6B90F-099E-4E8A-BCE9-0B5816C73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98EE3F-A8B6-4299-BFD8-B0CBD83D9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EA474-078D-4E9B-9B14-09A87B19DC46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4F551-9C96-4FB2-B1FF-524FE8C8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643E91-036A-4707-831D-853B08075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8567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2F818-20E4-42E6-9561-814635EBD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589C93-5DA2-4899-92E1-8D2D7B8FB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16EAC-B19A-4D47-BA98-14E31748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5BBD7-C715-45EA-AE5A-733E426BA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D986-8816-4272-A432-0437A28A9828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14D74-8487-4EA7-BB7B-C6B7C3799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BB889-DC0C-48A5-85DE-A562DD37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511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2CC3-D0E7-443C-9B3C-386433D5F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992B53-22F8-4500-9F38-853F6F332C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A322D-D006-4194-ABAE-7366CAE2B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44BB1-0A75-4669-9492-821DD9786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FFA83-8D68-4595-9F35-F3CFBDA53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1820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962243-9460-4D30-AA63-1A01A8C446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22576-D99D-441E-AB8D-44E7D406E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38ADE-504B-4AD6-B88A-78944F28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A2084-9198-4E40-A706-472B6BF99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C1FA0-B65E-479F-AF25-B754C5BD0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1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60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A47077-1F2B-482F-9B24-848BDAEC2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7820F-3E91-4A3D-80FB-6DB36AAEE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EE096-FCDE-4000-83CB-656E3F190D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6E202-B606-4609-B914-27C9371A1F6D}" type="datetime1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2FADB-2754-4EFE-A939-37D24EF05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D34E-CB56-4D3A-B609-421ACDEF3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03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01E60-E059-4E43-8832-EA137028D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459" y="2081215"/>
            <a:ext cx="10909073" cy="1920751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/>
              <a:t>Network Revenue Management with </a:t>
            </a:r>
            <a:br>
              <a:rPr lang="en-US" sz="3200" i="1" dirty="0"/>
            </a:br>
            <a:r>
              <a:rPr lang="en-US" sz="3200" i="1" dirty="0"/>
              <a:t>Nonparametric Demand Learning: </a:t>
            </a:r>
            <a:br>
              <a:rPr lang="en-US" sz="3200" i="1" dirty="0"/>
            </a:br>
            <a:r>
              <a:rPr lang="en-US" sz="3200" i="1" dirty="0"/>
              <a:t>sqrt{T}-regret and Polynomial Dimension Dependency</a:t>
            </a: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7F69C-58D7-40F3-9C9F-24D0A7BF1A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4512" y="4395275"/>
            <a:ext cx="9622971" cy="1920750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Sentao Miao</a:t>
            </a:r>
          </a:p>
          <a:p>
            <a:pPr algn="ctr">
              <a:lnSpc>
                <a:spcPct val="90000"/>
              </a:lnSpc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Desautels Faculty of Management, McGill University</a:t>
            </a:r>
          </a:p>
          <a:p>
            <a:pPr algn="ctr">
              <a:lnSpc>
                <a:spcPct val="90000"/>
              </a:lnSpc>
            </a:pPr>
            <a:r>
              <a:rPr lang="en-US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Yining</a:t>
            </a: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wANG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Naveen Jindal school of management, University of Texas </a:t>
            </a:r>
            <a:r>
              <a:rPr lang="en-US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dallas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513">
            <a:extLst>
              <a:ext uri="{FF2B5EF4-FFF2-40B4-BE49-F238E27FC236}">
                <a16:creationId xmlns:a16="http://schemas.microsoft.com/office/drawing/2014/main" id="{0CED883A-016B-450B-9578-1EDF37655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5996" y="899156"/>
            <a:ext cx="5135686" cy="83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anufacturing and Service Operations Management Conference 2021: Indiana  University">
            <a:extLst>
              <a:ext uri="{FF2B5EF4-FFF2-40B4-BE49-F238E27FC236}">
                <a16:creationId xmlns:a16="http://schemas.microsoft.com/office/drawing/2014/main" id="{F11799DE-2EDD-5D11-13B6-8CEB57B42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28" y="944956"/>
            <a:ext cx="42576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490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4" y="306909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A classical NRM problem with demand learning</a:t>
            </a:r>
          </a:p>
        </p:txBody>
      </p:sp>
      <p:pic>
        <p:nvPicPr>
          <p:cNvPr id="3" name="Picture 2" descr="Clothes Icon Vector Art, Icons, and Graphics for Free Download">
            <a:extLst>
              <a:ext uri="{FF2B5EF4-FFF2-40B4-BE49-F238E27FC236}">
                <a16:creationId xmlns:a16="http://schemas.microsoft.com/office/drawing/2014/main" id="{70BF0AFD-8E28-B44C-B6F4-8643127B3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154" y="1653105"/>
            <a:ext cx="1257359" cy="125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Diagram, icon&#10;&#10;Description automatically generated with medium confidence">
            <a:extLst>
              <a:ext uri="{FF2B5EF4-FFF2-40B4-BE49-F238E27FC236}">
                <a16:creationId xmlns:a16="http://schemas.microsoft.com/office/drawing/2014/main" id="{CDCDEEA4-D0F0-39D7-DA20-71DA77201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921" y="3110180"/>
            <a:ext cx="1281592" cy="1442667"/>
          </a:xfrm>
          <a:prstGeom prst="rect">
            <a:avLst/>
          </a:prstGeom>
        </p:spPr>
      </p:pic>
      <p:pic>
        <p:nvPicPr>
          <p:cNvPr id="14" name="Picture 1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9A5C094F-FB86-B4FC-00F9-76A1361BC6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246" y="4887296"/>
            <a:ext cx="1031174" cy="567677"/>
          </a:xfrm>
          <a:prstGeom prst="rect">
            <a:avLst/>
          </a:prstGeom>
        </p:spPr>
      </p:pic>
      <p:pic>
        <p:nvPicPr>
          <p:cNvPr id="16" name="Picture 15" descr="Shape, arrow&#10;&#10;Description automatically generated">
            <a:extLst>
              <a:ext uri="{FF2B5EF4-FFF2-40B4-BE49-F238E27FC236}">
                <a16:creationId xmlns:a16="http://schemas.microsoft.com/office/drawing/2014/main" id="{E53CFE87-B46D-9E6C-1045-1FC63C3182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82" y="2492675"/>
            <a:ext cx="831802" cy="1091306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AC4CFB7B-046B-7E0D-F1D1-932C170717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978" y="4487854"/>
            <a:ext cx="853619" cy="949707"/>
          </a:xfrm>
          <a:prstGeom prst="rect">
            <a:avLst/>
          </a:prstGeom>
        </p:spPr>
      </p:pic>
      <p:sp>
        <p:nvSpPr>
          <p:cNvPr id="23" name="Right Brace 22">
            <a:extLst>
              <a:ext uri="{FF2B5EF4-FFF2-40B4-BE49-F238E27FC236}">
                <a16:creationId xmlns:a16="http://schemas.microsoft.com/office/drawing/2014/main" id="{E91B3A93-E445-E77D-A03A-36662291E544}"/>
              </a:ext>
            </a:extLst>
          </p:cNvPr>
          <p:cNvSpPr/>
          <p:nvPr/>
        </p:nvSpPr>
        <p:spPr>
          <a:xfrm rot="5400000">
            <a:off x="1614199" y="5372954"/>
            <a:ext cx="343183" cy="922648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Brace 34">
            <a:extLst>
              <a:ext uri="{FF2B5EF4-FFF2-40B4-BE49-F238E27FC236}">
                <a16:creationId xmlns:a16="http://schemas.microsoft.com/office/drawing/2014/main" id="{086C50DB-CE45-C8D0-9714-9233598F0D69}"/>
              </a:ext>
            </a:extLst>
          </p:cNvPr>
          <p:cNvSpPr/>
          <p:nvPr/>
        </p:nvSpPr>
        <p:spPr>
          <a:xfrm rot="5400000">
            <a:off x="4109242" y="5377520"/>
            <a:ext cx="343183" cy="922648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CBEEFD1-0726-F17E-943C-3F3AC09310E4}"/>
                  </a:ext>
                </a:extLst>
              </p:cNvPr>
              <p:cNvSpPr txBox="1"/>
              <p:nvPr/>
            </p:nvSpPr>
            <p:spPr>
              <a:xfrm>
                <a:off x="1020932" y="6092969"/>
                <a:ext cx="171339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/>
                  <a:t> types of resources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CBEEFD1-0726-F17E-943C-3F3AC09310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932" y="6092969"/>
                <a:ext cx="1713390" cy="584775"/>
              </a:xfrm>
              <a:prstGeom prst="rect">
                <a:avLst/>
              </a:prstGeom>
              <a:blipFill>
                <a:blip r:embed="rId7"/>
                <a:stretch>
                  <a:fillRect l="-1773" t="-3158" b="-1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2400C7B-5C46-2EA7-E10B-FE91A0931EAE}"/>
                  </a:ext>
                </a:extLst>
              </p:cNvPr>
              <p:cNvSpPr txBox="1"/>
              <p:nvPr/>
            </p:nvSpPr>
            <p:spPr>
              <a:xfrm>
                <a:off x="3517942" y="6092969"/>
                <a:ext cx="171338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/>
                  <a:t> types of products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2400C7B-5C46-2EA7-E10B-FE91A0931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942" y="6092969"/>
                <a:ext cx="1713389" cy="584775"/>
              </a:xfrm>
              <a:prstGeom prst="rect">
                <a:avLst/>
              </a:prstGeom>
              <a:blipFill>
                <a:blip r:embed="rId8"/>
                <a:stretch>
                  <a:fillRect l="-1779" t="-3158" b="-1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AF77793-38B9-BD67-D321-CE047012E9EB}"/>
              </a:ext>
            </a:extLst>
          </p:cNvPr>
          <p:cNvCxnSpPr>
            <a:cxnSpLocks/>
            <a:stCxn id="3" idx="1"/>
            <a:endCxn id="16" idx="3"/>
          </p:cNvCxnSpPr>
          <p:nvPr/>
        </p:nvCxnSpPr>
        <p:spPr>
          <a:xfrm flipH="1">
            <a:off x="2190784" y="2281785"/>
            <a:ext cx="1461370" cy="756543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DD4018-354A-ED3D-37B5-8C440682115F}"/>
                  </a:ext>
                </a:extLst>
              </p:cNvPr>
              <p:cNvSpPr txBox="1"/>
              <p:nvPr/>
            </p:nvSpPr>
            <p:spPr>
              <a:xfrm rot="19970387">
                <a:off x="2018698" y="1958138"/>
                <a:ext cx="2024108" cy="6045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Consumes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600" dirty="0"/>
                  <a:t> units for 1 unit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1600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DD4018-354A-ED3D-37B5-8C44068211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970387">
                <a:off x="2018698" y="1958138"/>
                <a:ext cx="2024108" cy="604589"/>
              </a:xfrm>
              <a:prstGeom prst="rect">
                <a:avLst/>
              </a:prstGeom>
              <a:blipFill>
                <a:blip r:embed="rId9"/>
                <a:stretch>
                  <a:fillRect l="-1462" b="-53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66" name="Picture 18" descr="Comment Speech Bubble free icon 12 | Free icon rainbow | Over 4500 royalty  free icons">
            <a:extLst>
              <a:ext uri="{FF2B5EF4-FFF2-40B4-BE49-F238E27FC236}">
                <a16:creationId xmlns:a16="http://schemas.microsoft.com/office/drawing/2014/main" id="{EC2FDE81-F869-EF51-FBEC-4C6DDA173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837" y="3314872"/>
            <a:ext cx="721403" cy="100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Flat cartoon man vector icon.Man icon illustration Clipart Image">
            <a:extLst>
              <a:ext uri="{FF2B5EF4-FFF2-40B4-BE49-F238E27FC236}">
                <a16:creationId xmlns:a16="http://schemas.microsoft.com/office/drawing/2014/main" id="{FFF7733E-DE4B-E21F-69BA-78A87D15C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1149" y="3240350"/>
            <a:ext cx="1080689" cy="108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BB844C3-5240-8127-2FEA-676D10E02446}"/>
              </a:ext>
            </a:extLst>
          </p:cNvPr>
          <p:cNvCxnSpPr>
            <a:cxnSpLocks/>
            <a:stCxn id="3" idx="1"/>
            <a:endCxn id="21" idx="3"/>
          </p:cNvCxnSpPr>
          <p:nvPr/>
        </p:nvCxnSpPr>
        <p:spPr>
          <a:xfrm flipH="1">
            <a:off x="2213597" y="2281785"/>
            <a:ext cx="1438557" cy="2680923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B73A86C-1EF0-4687-5C4F-85595B061666}"/>
                  </a:ext>
                </a:extLst>
              </p:cNvPr>
              <p:cNvSpPr txBox="1"/>
              <p:nvPr/>
            </p:nvSpPr>
            <p:spPr>
              <a:xfrm>
                <a:off x="579061" y="3716450"/>
                <a:ext cx="2938881" cy="6045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Unreplenishable initial inventory </a:t>
                </a:r>
              </a:p>
              <a:p>
                <a:r>
                  <a:rPr lang="en-US" sz="1600" dirty="0"/>
                  <a:t>of resource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B73A86C-1EF0-4687-5C4F-85595B061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061" y="3716450"/>
                <a:ext cx="2938881" cy="604589"/>
              </a:xfrm>
              <a:prstGeom prst="rect">
                <a:avLst/>
              </a:prstGeom>
              <a:blipFill>
                <a:blip r:embed="rId12"/>
                <a:stretch>
                  <a:fillRect l="-1245" t="-3030" b="-10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F99F4E1-623A-6303-B38E-EDCA30EC10EF}"/>
              </a:ext>
            </a:extLst>
          </p:cNvPr>
          <p:cNvCxnSpPr>
            <a:cxnSpLocks/>
            <a:stCxn id="2066" idx="1"/>
            <a:endCxn id="12" idx="3"/>
          </p:cNvCxnSpPr>
          <p:nvPr/>
        </p:nvCxnSpPr>
        <p:spPr>
          <a:xfrm flipH="1">
            <a:off x="4909513" y="3817956"/>
            <a:ext cx="1414324" cy="1355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5D6BA16-ADEF-A020-B73E-DDCC51C452BF}"/>
                  </a:ext>
                </a:extLst>
              </p:cNvPr>
              <p:cNvSpPr txBox="1"/>
              <p:nvPr/>
            </p:nvSpPr>
            <p:spPr>
              <a:xfrm>
                <a:off x="5231331" y="3407937"/>
                <a:ext cx="12073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Price: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𝑡𝑖</m:t>
                        </m:r>
                      </m:sub>
                    </m:sSub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5D6BA16-ADEF-A020-B73E-DDCC51C452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331" y="3407937"/>
                <a:ext cx="1207388" cy="338554"/>
              </a:xfrm>
              <a:prstGeom prst="rect">
                <a:avLst/>
              </a:prstGeom>
              <a:blipFill>
                <a:blip r:embed="rId13"/>
                <a:stretch>
                  <a:fillRect l="-2525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0EFB52-CD4E-BA2D-61D8-5D7D77F9469D}"/>
                  </a:ext>
                </a:extLst>
              </p:cNvPr>
              <p:cNvSpPr txBox="1"/>
              <p:nvPr/>
            </p:nvSpPr>
            <p:spPr>
              <a:xfrm>
                <a:off x="5096877" y="3896212"/>
                <a:ext cx="12815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Demand: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𝑡𝑖</m:t>
                        </m:r>
                      </m:sub>
                    </m:sSub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0EFB52-CD4E-BA2D-61D8-5D7D77F946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877" y="3896212"/>
                <a:ext cx="1281592" cy="338554"/>
              </a:xfrm>
              <a:prstGeom prst="rect">
                <a:avLst/>
              </a:prstGeom>
              <a:blipFill>
                <a:blip r:embed="rId14"/>
                <a:stretch>
                  <a:fillRect l="-2381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290D9A4-8EC0-3364-304E-E5F0B7946621}"/>
              </a:ext>
            </a:extLst>
          </p:cNvPr>
          <p:cNvSpPr txBox="1"/>
          <p:nvPr/>
        </p:nvSpPr>
        <p:spPr>
          <a:xfrm>
            <a:off x="8109325" y="3556345"/>
            <a:ext cx="694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……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8E87CE6-399A-C5BE-A431-6D946FE19AF3}"/>
                  </a:ext>
                </a:extLst>
              </p:cNvPr>
              <p:cNvSpPr txBox="1"/>
              <p:nvPr/>
            </p:nvSpPr>
            <p:spPr>
              <a:xfrm>
                <a:off x="7642480" y="5076927"/>
                <a:ext cx="25390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customers arriving sequentially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8E87CE6-399A-C5BE-A431-6D946FE19A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2480" y="5076927"/>
                <a:ext cx="2539013" cy="584775"/>
              </a:xfrm>
              <a:prstGeom prst="rect">
                <a:avLst/>
              </a:prstGeom>
              <a:blipFill>
                <a:blip r:embed="rId15"/>
                <a:stretch>
                  <a:fillRect l="-1442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ight Brace 24">
            <a:extLst>
              <a:ext uri="{FF2B5EF4-FFF2-40B4-BE49-F238E27FC236}">
                <a16:creationId xmlns:a16="http://schemas.microsoft.com/office/drawing/2014/main" id="{AF3EADAF-22E1-D1CB-F000-7ACF31A7FD26}"/>
              </a:ext>
            </a:extLst>
          </p:cNvPr>
          <p:cNvSpPr/>
          <p:nvPr/>
        </p:nvSpPr>
        <p:spPr>
          <a:xfrm rot="5400000">
            <a:off x="8308051" y="2568634"/>
            <a:ext cx="343183" cy="4311612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4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5" grpId="0" animBg="1"/>
      <p:bldP spid="24" grpId="0"/>
      <p:bldP spid="37" grpId="0"/>
      <p:bldP spid="39" grpId="0"/>
      <p:bldP spid="29" grpId="0"/>
      <p:bldP spid="6" grpId="0"/>
      <p:bldP spid="22" grpId="0"/>
      <p:bldP spid="7" grpId="0"/>
      <p:bldP spid="8" grpId="0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4" y="306909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Retailer aims to maximize cumulative revenue with unknown demand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AC85F0-A520-C496-0768-D3FD339D4520}"/>
                  </a:ext>
                </a:extLst>
              </p:cNvPr>
              <p:cNvSpPr txBox="1"/>
              <p:nvPr/>
            </p:nvSpPr>
            <p:spPr>
              <a:xfrm>
                <a:off x="821513" y="1797273"/>
                <a:ext cx="9485462" cy="42520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dirty="0"/>
                  <a:t>Expected revenue with price (vector)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1800" dirty="0"/>
                  <a:t>: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=: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, 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Classical </a:t>
                </a:r>
                <a:r>
                  <a:rPr lang="en-US" i="1" dirty="0">
                    <a:solidFill>
                      <a:srgbClr val="C00000"/>
                    </a:solidFill>
                  </a:rPr>
                  <a:t>fluid approximation </a:t>
                </a:r>
                <a:r>
                  <a:rPr lang="en-US" dirty="0"/>
                  <a:t>optimal price (Gallego &amp; Van </a:t>
                </a:r>
                <a:r>
                  <a:rPr lang="en-US" dirty="0" err="1"/>
                  <a:t>Ryzin</a:t>
                </a:r>
                <a:r>
                  <a:rPr lang="en-US" dirty="0"/>
                  <a:t> 1994, 1997):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argmax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Retailer aims to find and charge price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every time period, in order to minimize the </a:t>
                </a:r>
                <a:r>
                  <a:rPr lang="en-US" i="1" dirty="0">
                    <a:solidFill>
                      <a:srgbClr val="C00000"/>
                    </a:solidFill>
                  </a:rPr>
                  <a:t>regret</a:t>
                </a:r>
                <a:r>
                  <a:rPr lang="en-US" i="1" dirty="0"/>
                  <a:t> </a:t>
                </a:r>
                <a:r>
                  <a:rPr lang="en-US" dirty="0"/>
                  <a:t>(revenue loss compared with the clairvoyant):</a:t>
                </a:r>
              </a:p>
              <a:p>
                <a:endParaRPr lang="en-US" dirty="0"/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Reg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limLoc m:val="subSup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d>
                  </m:oMath>
                </a14:m>
                <a:r>
                  <a:rPr lang="en-US" i="1" dirty="0"/>
                  <a:t>.</a:t>
                </a:r>
              </a:p>
              <a:p>
                <a:pPr algn="ctr"/>
                <a:endParaRPr lang="en-US" i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AC85F0-A520-C496-0768-D3FD339D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3" y="1797273"/>
                <a:ext cx="9485462" cy="4252061"/>
              </a:xfrm>
              <a:prstGeom prst="rect">
                <a:avLst/>
              </a:prstGeom>
              <a:blipFill>
                <a:blip r:embed="rId2"/>
                <a:stretch>
                  <a:fillRect l="-578" t="-861" r="-900" b="-8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567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4" y="306909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Our research question includes three objectives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AC85F0-A520-C496-0768-D3FD339D4520}"/>
                  </a:ext>
                </a:extLst>
              </p:cNvPr>
              <p:cNvSpPr txBox="1"/>
              <p:nvPr/>
            </p:nvSpPr>
            <p:spPr>
              <a:xfrm>
                <a:off x="821513" y="1797273"/>
                <a:ext cx="9485462" cy="32043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i="1" dirty="0"/>
                  <a:t>Research Question: </a:t>
                </a:r>
                <a:r>
                  <a:rPr lang="en-US" dirty="0"/>
                  <a:t>Is it possible to derive an algorithm with regret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poly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with very mild technical assumptions?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In this research question, we aim to achieve three objectives:</a:t>
                </a:r>
              </a:p>
              <a:p>
                <a:endParaRPr lang="en-US" dirty="0"/>
              </a:p>
              <a:p>
                <a:r>
                  <a:rPr lang="en-US" i="1" dirty="0">
                    <a:solidFill>
                      <a:srgbClr val="C00000"/>
                    </a:solidFill>
                  </a:rPr>
                  <a:t>Objective I</a:t>
                </a:r>
                <a:r>
                  <a:rPr lang="en-US" dirty="0"/>
                  <a:t>: nonparametric demand learning</a:t>
                </a:r>
              </a:p>
              <a:p>
                <a:endParaRPr lang="en-US" dirty="0"/>
              </a:p>
              <a:p>
                <a:r>
                  <a:rPr lang="en-US" i="1" dirty="0">
                    <a:solidFill>
                      <a:srgbClr val="C00000"/>
                    </a:solidFill>
                  </a:rPr>
                  <a:t>Objective II</a:t>
                </a:r>
                <a:r>
                  <a:rPr lang="en-US" dirty="0"/>
                  <a:t>: polynomial regret in products and resources</a:t>
                </a:r>
              </a:p>
              <a:p>
                <a:endParaRPr lang="en-US" dirty="0"/>
              </a:p>
              <a:p>
                <a:r>
                  <a:rPr lang="en-US" i="1" dirty="0">
                    <a:solidFill>
                      <a:srgbClr val="C00000"/>
                    </a:solidFill>
                  </a:rPr>
                  <a:t>Objective III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rad>
                  </m:oMath>
                </a14:m>
                <a:r>
                  <a:rPr lang="en-US" dirty="0"/>
                  <a:t> regret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AC85F0-A520-C496-0768-D3FD339D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3" y="1797273"/>
                <a:ext cx="9485462" cy="3204339"/>
              </a:xfrm>
              <a:prstGeom prst="rect">
                <a:avLst/>
              </a:prstGeom>
              <a:blipFill>
                <a:blip r:embed="rId2"/>
                <a:stretch>
                  <a:fillRect l="-578" t="-190" r="-771"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116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4" y="306909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Many applications of NRM in real life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33445819-F73F-8CFB-77E9-81229CBA7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14" y="1651884"/>
            <a:ext cx="3883691" cy="3495892"/>
          </a:xfrm>
          <a:prstGeom prst="rect">
            <a:avLst/>
          </a:prstGeom>
        </p:spPr>
      </p:pic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EBB344C-178F-0756-8087-5BAEC42B8C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159" y="2932044"/>
            <a:ext cx="4238511" cy="2961381"/>
          </a:xfrm>
          <a:prstGeom prst="rect">
            <a:avLst/>
          </a:prstGeom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F37676D-3146-227C-1D90-946B4E624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110" y="1304412"/>
            <a:ext cx="4432600" cy="504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2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4" y="306909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This problem becomes difficult with     very mild technical assumptions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9ED7F0-EFE2-5AA5-1455-0D0F0632D2C3}"/>
                  </a:ext>
                </a:extLst>
              </p:cNvPr>
              <p:cNvSpPr txBox="1"/>
              <p:nvPr/>
            </p:nvSpPr>
            <p:spPr>
              <a:xfrm>
                <a:off x="821513" y="1744008"/>
                <a:ext cx="9680770" cy="42687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i="1" dirty="0">
                    <a:solidFill>
                      <a:srgbClr val="C00000"/>
                    </a:solidFill>
                  </a:rPr>
                  <a:t>(Multi-Dimensionality) </a:t>
                </a:r>
                <a:r>
                  <a:rPr lang="en-US" sz="1800" dirty="0"/>
                  <a:t>There are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products and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800" dirty="0"/>
                  <a:t> resources instead of a single product.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i="1" dirty="0">
                    <a:solidFill>
                      <a:srgbClr val="C00000"/>
                    </a:solidFill>
                  </a:rPr>
                  <a:t>(Inversible demand) </a:t>
                </a:r>
                <a:r>
                  <a:rPr lang="en-US" dirty="0"/>
                  <a:t>Demand function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e>
                    </m:d>
                  </m:oMath>
                </a14:m>
                <a:r>
                  <a:rPr lang="en-US" dirty="0"/>
                  <a:t> is inversible so that pricing decision can be interpreted as the decision of expected demand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i="1" dirty="0">
                    <a:solidFill>
                      <a:srgbClr val="C00000"/>
                    </a:solidFill>
                  </a:rPr>
                  <a:t>(Boundedness) </a:t>
                </a:r>
                <a:r>
                  <a:rPr lang="en-US" dirty="0"/>
                  <a:t>Price and demand domain are bounded, compact, and convex with some </a:t>
                </a:r>
                <a:r>
                  <a:rPr lang="en-US" i="1" dirty="0"/>
                  <a:t>non-trivial</a:t>
                </a:r>
                <a:r>
                  <a:rPr lang="en-US" dirty="0"/>
                  <a:t> interior (i.e., constant distance from interior to boundary).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i="1" dirty="0">
                    <a:solidFill>
                      <a:srgbClr val="C00000"/>
                    </a:solidFill>
                  </a:rPr>
                  <a:t>(Limited smoothness) </a:t>
                </a:r>
                <a:r>
                  <a:rPr lang="en-US" dirty="0"/>
                  <a:t>Both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are twice continuously differentiable,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’s Jacobian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has strictly positive minimum singular value on price domain.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i="1" dirty="0">
                    <a:solidFill>
                      <a:srgbClr val="C00000"/>
                    </a:solidFill>
                  </a:rPr>
                  <a:t>(Revenue concavity in </a:t>
                </a:r>
                <a:r>
                  <a:rPr lang="en-US" b="1" i="1" dirty="0">
                    <a:solidFill>
                      <a:srgbClr val="C00000"/>
                    </a:solidFill>
                  </a:rPr>
                  <a:t>demand</a:t>
                </a:r>
                <a:r>
                  <a:rPr lang="en-US" i="1" dirty="0">
                    <a:solidFill>
                      <a:srgbClr val="C00000"/>
                    </a:solidFill>
                  </a:rPr>
                  <a:t>) </a:t>
                </a:r>
                <a:r>
                  <a:rPr lang="en-US" dirty="0"/>
                  <a:t>Revenue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strongly concave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on demand domain.</a:t>
                </a:r>
              </a:p>
              <a:p>
                <a:endParaRPr lang="en-US" dirty="0"/>
              </a:p>
              <a:p>
                <a:pPr marL="742950" lvl="1" indent="-285750">
                  <a:buFont typeface="Calibri" panose="020F0502020204030204" pitchFamily="34" charset="0"/>
                  <a:buChar char="-"/>
                </a:pPr>
                <a:r>
                  <a:rPr lang="en-US" dirty="0"/>
                  <a:t>All assumptions are satisfied by, e.g., linear, logistic, and exponential demand.</a:t>
                </a:r>
              </a:p>
              <a:p>
                <a:pPr marL="742950" lvl="1" indent="-285750">
                  <a:buFont typeface="Calibri" panose="020F0502020204030204" pitchFamily="34" charset="0"/>
                  <a:buChar char="-"/>
                </a:pPr>
                <a:r>
                  <a:rPr lang="en-US" dirty="0"/>
                  <a:t>Revenue concavity in price in general does not hold!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9ED7F0-EFE2-5AA5-1455-0D0F0632D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3" y="1744008"/>
                <a:ext cx="9680770" cy="4268733"/>
              </a:xfrm>
              <a:prstGeom prst="rect">
                <a:avLst/>
              </a:prstGeom>
              <a:blipFill>
                <a:blip r:embed="rId2"/>
                <a:stretch>
                  <a:fillRect l="-441" t="-714" r="-504" b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594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351297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Previous efforts of solving this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9ED7F0-EFE2-5AA5-1455-0D0F0632D2C3}"/>
                  </a:ext>
                </a:extLst>
              </p:cNvPr>
              <p:cNvSpPr txBox="1"/>
              <p:nvPr/>
            </p:nvSpPr>
            <p:spPr>
              <a:xfrm>
                <a:off x="821513" y="1617011"/>
                <a:ext cx="9955977" cy="36933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Single product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) revenue management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Works include </a:t>
                </a:r>
                <a:r>
                  <a:rPr lang="nl-NL" dirty="0"/>
                  <a:t>Kleinberg &amp; Leighton (2003), Besbes &amp; Zeevi (2009), Wang et al. (2014), Lei et al. (2014).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nl-NL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l-NL" dirty="0"/>
                  <a:t>These works </a:t>
                </a:r>
                <a:r>
                  <a:rPr lang="nl-NL" i="1" dirty="0"/>
                  <a:t>achieved objective I and III</a:t>
                </a:r>
                <a:r>
                  <a:rPr lang="nl-NL" dirty="0"/>
                  <a:t>, and the main idea is to use a bisection/trisection search on price.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nl-NL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l-NL" dirty="0"/>
                  <a:t>Lei et al. (2015) extended the bisection/trisection search idea to multiple products but incurred a regret term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:r>
                  <a:rPr lang="en-US" i="1" dirty="0"/>
                  <a:t>violating objective II</a:t>
                </a:r>
                <a:r>
                  <a:rPr lang="en-US" dirty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If demand is parametric, </a:t>
                </a:r>
                <a:r>
                  <a:rPr lang="de-DE" dirty="0"/>
                  <a:t>Broder &amp; Rusmevichientong (2012), den Boer &amp; Zwart (2014) showed that (without inventory constraint), a simple explore-then-exploit method </a:t>
                </a:r>
                <a:r>
                  <a:rPr lang="de-DE" i="1" dirty="0"/>
                  <a:t>achieves objective II and III</a:t>
                </a:r>
                <a:r>
                  <a:rPr lang="de-DE" dirty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9ED7F0-EFE2-5AA5-1455-0D0F0632D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3" y="1617011"/>
                <a:ext cx="9955977" cy="3693319"/>
              </a:xfrm>
              <a:prstGeom prst="rect">
                <a:avLst/>
              </a:prstGeom>
              <a:blipFill>
                <a:blip r:embed="rId2"/>
                <a:stretch>
                  <a:fillRect l="-551" t="-825" b="-16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320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351297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Previous efforts of solving this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9ED7F0-EFE2-5AA5-1455-0D0F0632D2C3}"/>
                  </a:ext>
                </a:extLst>
              </p:cNvPr>
              <p:cNvSpPr txBox="1"/>
              <p:nvPr/>
            </p:nvSpPr>
            <p:spPr>
              <a:xfrm>
                <a:off x="821514" y="1617011"/>
                <a:ext cx="9698525" cy="49952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Multiple products NRM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Keskin &amp; </a:t>
                </a:r>
                <a:r>
                  <a:rPr lang="en-US" dirty="0" err="1"/>
                  <a:t>Zeevi</a:t>
                </a:r>
                <a:r>
                  <a:rPr lang="en-US" dirty="0"/>
                  <a:t> (2014), Ferreira et al. (2018), </a:t>
                </a:r>
                <a:r>
                  <a:rPr lang="da-DK" dirty="0"/>
                  <a:t>Badanidiyuru et al. (2018), Agrawal &amp; Devanur (2019), Miao et al. (2021)</a:t>
                </a:r>
                <a:r>
                  <a:rPr lang="en-US" dirty="0"/>
                  <a:t> </a:t>
                </a:r>
                <a:r>
                  <a:rPr lang="en-US" i="1" dirty="0"/>
                  <a:t>achieved objective II and III</a:t>
                </a:r>
                <a:r>
                  <a:rPr lang="en-US" dirty="0"/>
                  <a:t> by considering parametric demand function.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Chen et al. (2019a) consider nonparametric demand with spline approximation of demand function with regret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depends on smoothness of demand function. This </a:t>
                </a:r>
                <a:r>
                  <a:rPr lang="en-US" i="1" dirty="0"/>
                  <a:t>violates objective III</a:t>
                </a:r>
                <a:r>
                  <a:rPr lang="en-US" dirty="0"/>
                  <a:t> because even infinitely smooth demand cannot achieve exactly the regret of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Chen &amp; Shi (2019) applied stochastic gradient descent (SGD) on demand and achieved the regret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4/5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hence </a:t>
                </a:r>
                <a:r>
                  <a:rPr lang="en-US" i="1" dirty="0"/>
                  <a:t>violating objective III</a:t>
                </a:r>
                <a:r>
                  <a:rPr lang="en-US" dirty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9ED7F0-EFE2-5AA5-1455-0D0F0632D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4" y="1617011"/>
                <a:ext cx="9698525" cy="4995278"/>
              </a:xfrm>
              <a:prstGeom prst="rect">
                <a:avLst/>
              </a:prstGeom>
              <a:blipFill>
                <a:blip r:embed="rId2"/>
                <a:stretch>
                  <a:fillRect l="-566" t="-610" r="-3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824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351297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Summary of methods used in previous literature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9ED7F0-EFE2-5AA5-1455-0D0F0632D2C3}"/>
              </a:ext>
            </a:extLst>
          </p:cNvPr>
          <p:cNvSpPr txBox="1"/>
          <p:nvPr/>
        </p:nvSpPr>
        <p:spPr>
          <a:xfrm>
            <a:off x="821514" y="1617011"/>
            <a:ext cx="96985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Bisection/Trisection search on price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Cannot be easily extended to multiple products.</a:t>
            </a:r>
          </a:p>
          <a:p>
            <a:endParaRPr lang="en-US" dirty="0"/>
          </a:p>
          <a:p>
            <a:r>
              <a:rPr lang="en-US" dirty="0"/>
              <a:t>Functional approximation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Highly depends on smoothness of demand function.</a:t>
            </a:r>
          </a:p>
          <a:p>
            <a:endParaRPr lang="en-US" dirty="0"/>
          </a:p>
          <a:p>
            <a:r>
              <a:rPr lang="en-US" dirty="0"/>
              <a:t>Parameter estimation and UCB algorithm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Cannot work on nonparametric demand function.</a:t>
            </a:r>
          </a:p>
          <a:p>
            <a:endParaRPr lang="en-US" dirty="0"/>
          </a:p>
          <a:p>
            <a:r>
              <a:rPr lang="en-US" dirty="0"/>
              <a:t>SGD on price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Revenue is not concave in price so no convergence guarantee.</a:t>
            </a:r>
          </a:p>
          <a:p>
            <a:endParaRPr lang="en-US" dirty="0"/>
          </a:p>
          <a:p>
            <a:r>
              <a:rPr lang="en-US" dirty="0"/>
              <a:t>SGD on demand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 direct control of demand, hence no unbiased estimation of the gradient.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97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351297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Summary of methods used in previous literature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9ED7F0-EFE2-5AA5-1455-0D0F0632D2C3}"/>
              </a:ext>
            </a:extLst>
          </p:cNvPr>
          <p:cNvSpPr txBox="1"/>
          <p:nvPr/>
        </p:nvSpPr>
        <p:spPr>
          <a:xfrm>
            <a:off x="821514" y="1617011"/>
            <a:ext cx="96985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Bisection/Trisection search on price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Cannot be easily extended to multiple products.</a:t>
            </a:r>
          </a:p>
          <a:p>
            <a:endParaRPr lang="en-US" dirty="0"/>
          </a:p>
          <a:p>
            <a:r>
              <a:rPr lang="en-US" strike="sngStrike" dirty="0"/>
              <a:t>Functional approximation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sngStrike" dirty="0"/>
              <a:t>Highly depends on smoothness of demand function.</a:t>
            </a:r>
          </a:p>
          <a:p>
            <a:endParaRPr lang="en-US" strike="sngStrike" dirty="0"/>
          </a:p>
          <a:p>
            <a:r>
              <a:rPr lang="en-US" strike="sngStrike" dirty="0"/>
              <a:t>Parameter estimation and UCB algorithm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sngStrike" dirty="0"/>
              <a:t>Cannot work on nonparametric demand function.</a:t>
            </a:r>
          </a:p>
          <a:p>
            <a:endParaRPr lang="en-US" strike="sngStrike" dirty="0"/>
          </a:p>
          <a:p>
            <a:r>
              <a:rPr lang="en-US" strike="sngStrike" dirty="0"/>
              <a:t>SGD on price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sngStrike" dirty="0"/>
              <a:t>Revenue is not concave in price so no convergence guarantee.</a:t>
            </a:r>
          </a:p>
          <a:p>
            <a:endParaRPr lang="en-US" strike="sngStrike" dirty="0"/>
          </a:p>
          <a:p>
            <a:r>
              <a:rPr lang="en-US" strike="sngStrike" dirty="0"/>
              <a:t>SGD on demand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sngStrike" dirty="0"/>
              <a:t>No direct control of demand, hence no unbiased estimation of the gradient.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830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351297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Summary of methods used in previous literature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9ED7F0-EFE2-5AA5-1455-0D0F0632D2C3}"/>
              </a:ext>
            </a:extLst>
          </p:cNvPr>
          <p:cNvSpPr txBox="1"/>
          <p:nvPr/>
        </p:nvSpPr>
        <p:spPr>
          <a:xfrm>
            <a:off x="821514" y="1617011"/>
            <a:ext cx="96985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Bisection/Trisection search on price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Cannot be easily extended to multiple products.</a:t>
            </a:r>
          </a:p>
          <a:p>
            <a:endParaRPr lang="en-US" dirty="0"/>
          </a:p>
          <a:p>
            <a:r>
              <a:rPr lang="en-US" strike="sngStrike" dirty="0"/>
              <a:t>Functional approximation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sngStrike" dirty="0"/>
              <a:t>Highly depends on smoothness of demand function.</a:t>
            </a:r>
          </a:p>
          <a:p>
            <a:endParaRPr lang="en-US" strike="sngStrike" dirty="0"/>
          </a:p>
          <a:p>
            <a:r>
              <a:rPr lang="en-US" strike="sngStrike" dirty="0"/>
              <a:t>Parameter estimation and UCB algorithm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sngStrike" dirty="0"/>
              <a:t>Cannot work on nonparametric demand function.</a:t>
            </a:r>
          </a:p>
          <a:p>
            <a:endParaRPr lang="en-US" strike="sngStrike" dirty="0"/>
          </a:p>
          <a:p>
            <a:r>
              <a:rPr lang="en-US" strike="sngStrike" dirty="0"/>
              <a:t>SGD on price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sngStrike" dirty="0"/>
              <a:t>Revenue is not concave in price so no convergence guarantee.</a:t>
            </a:r>
          </a:p>
          <a:p>
            <a:endParaRPr lang="en-US" strike="sngStrike" dirty="0"/>
          </a:p>
          <a:p>
            <a:r>
              <a:rPr lang="en-US" strike="sngStrike" dirty="0"/>
              <a:t>SGD on demand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sngStrike" dirty="0"/>
              <a:t>No direct control of demand, hence no unbiased estimation of the gradient.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16260A40-4359-D6A0-14C4-5BB634E623DE}"/>
              </a:ext>
            </a:extLst>
          </p:cNvPr>
          <p:cNvSpPr/>
          <p:nvPr/>
        </p:nvSpPr>
        <p:spPr>
          <a:xfrm>
            <a:off x="7189105" y="1473693"/>
            <a:ext cx="4314547" cy="3213717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Is there some “high dimensional version” of bisection search?</a:t>
            </a:r>
          </a:p>
        </p:txBody>
      </p:sp>
    </p:spTree>
    <p:extLst>
      <p:ext uri="{BB962C8B-B14F-4D97-AF65-F5344CB8AC3E}">
        <p14:creationId xmlns:p14="http://schemas.microsoft.com/office/powerpoint/2010/main" val="94347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351297"/>
            <a:ext cx="8819635" cy="13449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My (unpopular) opinion: ellipsoid method is a somewhat “high dimensional bisection search”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745F71-6D64-D54B-9DE0-5742C9151030}"/>
                  </a:ext>
                </a:extLst>
              </p:cNvPr>
              <p:cNvSpPr txBox="1"/>
              <p:nvPr/>
            </p:nvSpPr>
            <p:spPr>
              <a:xfrm>
                <a:off x="688347" y="1879390"/>
                <a:ext cx="5931909" cy="28623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motivate,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let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us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consider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when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demand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function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i="1" dirty="0">
                    <a:solidFill>
                      <a:srgbClr val="C00000"/>
                    </a:solidFill>
                  </a:rPr>
                  <a:t>known</a:t>
                </a:r>
                <a:r>
                  <a:rPr lang="en-US" altLang="zh-CN" dirty="0"/>
                  <a:t>, and we do ellipsoid method </a:t>
                </a:r>
                <a:r>
                  <a:rPr lang="en-US" altLang="zh-CN" i="1" dirty="0">
                    <a:solidFill>
                      <a:srgbClr val="C00000"/>
                    </a:solidFill>
                  </a:rPr>
                  <a:t>on demand</a:t>
                </a:r>
                <a:r>
                  <a:rPr lang="en-US" altLang="zh-CN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Iteration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has an ellipsoid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with center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(representing a demand rate).</a:t>
                </a:r>
              </a:p>
              <a:p>
                <a:endParaRPr lang="en-US" dirty="0"/>
              </a:p>
              <a:p>
                <a:r>
                  <a:rPr lang="en-US" b="1" i="1" dirty="0"/>
                  <a:t>Case 1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is infeasible, i.e., out of demand domain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, we immediately cut the ellipsoid by a hyperplane separating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and feasible region. This step is </a:t>
                </a:r>
                <a:r>
                  <a:rPr lang="en-US" i="1" dirty="0">
                    <a:solidFill>
                      <a:srgbClr val="C00000"/>
                    </a:solidFill>
                  </a:rPr>
                  <a:t>done without charging any price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745F71-6D64-D54B-9DE0-5742C9151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47" y="1879390"/>
                <a:ext cx="5931909" cy="2862322"/>
              </a:xfrm>
              <a:prstGeom prst="rect">
                <a:avLst/>
              </a:prstGeom>
              <a:blipFill>
                <a:blip r:embed="rId2"/>
                <a:stretch>
                  <a:fillRect l="-925" t="-1064" r="-719" b="-2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diagram of a cell&#10;&#10;Description automatically generated with low confidence">
            <a:extLst>
              <a:ext uri="{FF2B5EF4-FFF2-40B4-BE49-F238E27FC236}">
                <a16:creationId xmlns:a16="http://schemas.microsoft.com/office/drawing/2014/main" id="{A6102D6A-8DC6-4A65-2112-976A4068C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454" y="1661206"/>
            <a:ext cx="4850747" cy="440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6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351297"/>
            <a:ext cx="8819635" cy="13449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My (unpopular) opinion: ellipsoid method is a somewhat “high dimensional bisection search”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745F71-6D64-D54B-9DE0-5742C9151030}"/>
                  </a:ext>
                </a:extLst>
              </p:cNvPr>
              <p:cNvSpPr txBox="1"/>
              <p:nvPr/>
            </p:nvSpPr>
            <p:spPr>
              <a:xfrm>
                <a:off x="688347" y="1879390"/>
                <a:ext cx="5931909" cy="42734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motivate,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let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us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consider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when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demand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function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i="1" dirty="0">
                    <a:solidFill>
                      <a:srgbClr val="C00000"/>
                    </a:solidFill>
                  </a:rPr>
                  <a:t>known</a:t>
                </a:r>
                <a:r>
                  <a:rPr lang="en-US" altLang="zh-CN" dirty="0"/>
                  <a:t>, and we do ellipsoid method </a:t>
                </a:r>
                <a:r>
                  <a:rPr lang="en-US" altLang="zh-CN" i="1" dirty="0">
                    <a:solidFill>
                      <a:srgbClr val="C00000"/>
                    </a:solidFill>
                  </a:rPr>
                  <a:t>on demand</a:t>
                </a:r>
                <a:r>
                  <a:rPr lang="en-US" altLang="zh-CN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Iteration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has an ellipsoid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with center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(representing a demand rate).</a:t>
                </a:r>
              </a:p>
              <a:p>
                <a:endParaRPr lang="en-US" dirty="0"/>
              </a:p>
              <a:p>
                <a:r>
                  <a:rPr lang="en-US" b="1" i="1" dirty="0"/>
                  <a:t>Case 2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is feasible. Then we cut the ellipsoid by a carefully defined hyperplane separating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and optimal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Then go to the next iteration by </a:t>
                </a:r>
                <a:r>
                  <a:rPr lang="en-US" i="1" dirty="0">
                    <a:solidFill>
                      <a:srgbClr val="C00000"/>
                    </a:solidFill>
                  </a:rPr>
                  <a:t>charging price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i="1" dirty="0">
                    <a:solidFill>
                      <a:srgbClr val="C00000"/>
                    </a:solidFill>
                  </a:rPr>
                  <a:t>Challenge</a:t>
                </a:r>
                <a:r>
                  <a:rPr lang="en-US" dirty="0"/>
                  <a:t>: Traditional ellipsoid method only guarantees convergence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instead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so it cannot guarantee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rad>
                  </m:oMath>
                </a14:m>
                <a:r>
                  <a:rPr lang="en-US" dirty="0"/>
                  <a:t> regret rate with demand learning.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745F71-6D64-D54B-9DE0-5742C9151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47" y="1879390"/>
                <a:ext cx="5931909" cy="4273414"/>
              </a:xfrm>
              <a:prstGeom prst="rect">
                <a:avLst/>
              </a:prstGeom>
              <a:blipFill>
                <a:blip r:embed="rId2"/>
                <a:stretch>
                  <a:fillRect l="-925" t="-713" r="-719" b="-14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59EF50BC-0748-2CE4-56C9-72D8DA4DB3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48" y="1879390"/>
            <a:ext cx="4758400" cy="415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8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351297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Our algorithm: a </a:t>
            </a:r>
            <a:r>
              <a:rPr lang="en-US" sz="4000" dirty="0">
                <a:solidFill>
                  <a:srgbClr val="C00000"/>
                </a:solidFill>
              </a:rPr>
              <a:t>robust ellipsoid method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 for NRM with nonparametric demand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622CE6F-D236-2C44-3CB7-C44F658C9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30" y="2390771"/>
            <a:ext cx="9189943" cy="315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6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351297"/>
            <a:ext cx="9414440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The high-level idea why our algorithm works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6BF6A2-B1C2-B674-2E3D-8859C2000548}"/>
                  </a:ext>
                </a:extLst>
              </p:cNvPr>
              <p:cNvSpPr txBox="1"/>
              <p:nvPr/>
            </p:nvSpPr>
            <p:spPr>
              <a:xfrm>
                <a:off x="688348" y="1696272"/>
                <a:ext cx="9769548" cy="14906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/>
                  <a:t>Lemma 4</a:t>
                </a:r>
                <a:r>
                  <a:rPr lang="en-US" altLang="zh-CN" dirty="0"/>
                  <a:t>: For each iteration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zh-CN" dirty="0"/>
                  <a:t>, suppose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CN" dirty="0"/>
                  <a:t> sufficiently large. Denote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CN" altLang="en-US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</m:acc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the revenue gap. Then with high probability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endParaRPr lang="en-US" altLang="zh-CN" b="0" dirty="0"/>
              </a:p>
              <a:p>
                <a:pPr marL="342900" indent="-342900"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, showing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is a valid separating vector.</a:t>
                </a:r>
              </a:p>
              <a:p>
                <a:pPr marL="342900" indent="-342900">
                  <a:buAutoNum type="arabicPeriod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is feasible,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]=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̃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altLang="zh-CN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acc>
                        <m:r>
                          <a:rPr lang="el-GR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̅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CN" alt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</m:acc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(hiding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𝑛𝑇</m:t>
                        </m:r>
                      </m:e>
                    </m:fun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terms),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the time length of iteration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6BF6A2-B1C2-B674-2E3D-8859C20005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48" y="1696272"/>
                <a:ext cx="9769548" cy="1490601"/>
              </a:xfrm>
              <a:prstGeom prst="rect">
                <a:avLst/>
              </a:prstGeom>
              <a:blipFill>
                <a:blip r:embed="rId2"/>
                <a:stretch>
                  <a:fillRect l="-561" t="-2041" b="-53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7672993-AA37-D06D-BBE8-7FCCBE64763D}"/>
                  </a:ext>
                </a:extLst>
              </p:cNvPr>
              <p:cNvSpPr txBox="1"/>
              <p:nvPr/>
            </p:nvSpPr>
            <p:spPr>
              <a:xfrm>
                <a:off x="688348" y="3429000"/>
                <a:ext cx="10550782" cy="2922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/>
                  <a:t>From Lemma 4.2, we charge price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en-US" altLang="zh-CN" i="1" dirty="0">
                    <a:solidFill>
                      <a:srgbClr val="C00000"/>
                    </a:solidFill>
                  </a:rPr>
                  <a:t>more</a:t>
                </a:r>
                <a:r>
                  <a:rPr lang="en-US" altLang="zh-CN" dirty="0"/>
                  <a:t> if it is </a:t>
                </a:r>
                <a:r>
                  <a:rPr lang="en-US" altLang="zh-CN" i="1" dirty="0">
                    <a:solidFill>
                      <a:srgbClr val="C00000"/>
                    </a:solidFill>
                  </a:rPr>
                  <a:t>closer</a:t>
                </a:r>
                <a:r>
                  <a:rPr lang="en-US" altLang="zh-CN" dirty="0"/>
                  <a:t> to optimal. Thus,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</m:e>
                        </m:ra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Therefore, the total regret is bounded by summing over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acc>
                            <m:accPr>
                              <m:chr m:val="̃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e>
                          </m:acc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d>
                                </m:e>
                              </m:rad>
                            </m:e>
                          </m:d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acc>
                            <m:accPr>
                              <m:chr m:val="̃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e>
                          </m:acc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ad>
                            <m:radPr>
                              <m:degHide m:val="on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</m:rad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where the inequality is by Cauchy-Schwarz,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is the index of last iteration. We can prove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poly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</m:func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dirty="0"/>
                  <a:t> thus we are done.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7672993-AA37-D06D-BBE8-7FCCBE6476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48" y="3429000"/>
                <a:ext cx="10550782" cy="2922082"/>
              </a:xfrm>
              <a:prstGeom prst="rect">
                <a:avLst/>
              </a:prstGeom>
              <a:blipFill>
                <a:blip r:embed="rId3"/>
                <a:stretch>
                  <a:fillRect l="-520" t="-418" b="-2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901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148343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Key challenges of our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A3D89C9-2549-E6BA-4957-DC2E37871AEC}"/>
                  </a:ext>
                </a:extLst>
              </p:cNvPr>
              <p:cNvSpPr txBox="1"/>
              <p:nvPr/>
            </p:nvSpPr>
            <p:spPr>
              <a:xfrm>
                <a:off x="829441" y="4457760"/>
                <a:ext cx="6268476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i="1" dirty="0">
                    <a:solidFill>
                      <a:srgbClr val="C00000"/>
                    </a:solidFill>
                  </a:rPr>
                  <a:t>Challenge 1</a:t>
                </a:r>
                <a:r>
                  <a:rPr lang="en-US" altLang="zh-CN" dirty="0"/>
                  <a:t>: How do we estimate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by sampling prices?</a:t>
                </a:r>
              </a:p>
              <a:p>
                <a:endParaRPr lang="en-US" altLang="zh-CN" dirty="0"/>
              </a:p>
              <a:p>
                <a:r>
                  <a:rPr lang="en-US" altLang="zh-CN" i="1" dirty="0">
                    <a:solidFill>
                      <a:srgbClr val="C00000"/>
                    </a:solidFill>
                  </a:rPr>
                  <a:t>Challenge 2</a:t>
                </a:r>
                <a:r>
                  <a:rPr lang="en-US" altLang="zh-CN" dirty="0"/>
                  <a:t>: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zh-CN" dirty="0"/>
                  <a:t>, how do we find prices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CN" dirty="0"/>
                  <a:t> so that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is approximately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zh-CN" dirty="0"/>
                  <a:t> (as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CN" dirty="0"/>
                  <a:t> is unknown)? </a:t>
                </a:r>
              </a:p>
              <a:p>
                <a:endParaRPr lang="en-US" altLang="zh-CN" dirty="0"/>
              </a:p>
              <a:p>
                <a:r>
                  <a:rPr lang="en-US" altLang="zh-CN" i="1" dirty="0">
                    <a:solidFill>
                      <a:srgbClr val="C00000"/>
                    </a:solidFill>
                  </a:rPr>
                  <a:t>Challenge 3</a:t>
                </a:r>
                <a:r>
                  <a:rPr lang="en-US" altLang="zh-CN" dirty="0"/>
                  <a:t>: How many prices to sample in order to achieve optimal regret rate?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A3D89C9-2549-E6BA-4957-DC2E37871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41" y="4457760"/>
                <a:ext cx="6268476" cy="2308324"/>
              </a:xfrm>
              <a:prstGeom prst="rect">
                <a:avLst/>
              </a:prstGeom>
              <a:blipFill>
                <a:blip r:embed="rId2"/>
                <a:stretch>
                  <a:fillRect l="-778" t="-1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C7F51311-A564-E36B-D0F8-8F01320B2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8" y="1527596"/>
            <a:ext cx="7001756" cy="2404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95097A-C949-AEA4-36C8-12AFCC986AF5}"/>
              </a:ext>
            </a:extLst>
          </p:cNvPr>
          <p:cNvSpPr/>
          <p:nvPr/>
        </p:nvSpPr>
        <p:spPr>
          <a:xfrm>
            <a:off x="1790892" y="3045041"/>
            <a:ext cx="3429178" cy="99385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4D339E5-6639-AE0B-0719-D4E8BE55E424}"/>
                  </a:ext>
                </a:extLst>
              </p:cNvPr>
              <p:cNvSpPr txBox="1"/>
              <p:nvPr/>
            </p:nvSpPr>
            <p:spPr>
              <a:xfrm>
                <a:off x="7284328" y="4026691"/>
                <a:ext cx="44473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Subroutine 1: Estimating gradient/Jacobian at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4D339E5-6639-AE0B-0719-D4E8BE55E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4328" y="4026691"/>
                <a:ext cx="4447308" cy="276999"/>
              </a:xfrm>
              <a:prstGeom prst="rect">
                <a:avLst/>
              </a:prstGeom>
              <a:blipFill>
                <a:blip r:embed="rId4"/>
                <a:stretch>
                  <a:fillRect l="-3292" t="-28889" r="-1235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6217A51-D141-55C8-847F-240255D42AD4}"/>
              </a:ext>
            </a:extLst>
          </p:cNvPr>
          <p:cNvSpPr txBox="1"/>
          <p:nvPr/>
        </p:nvSpPr>
        <p:spPr>
          <a:xfrm>
            <a:off x="7690104" y="4859388"/>
            <a:ext cx="245189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Subroutine 2: Price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66F3E08-8941-DB45-C781-1E984BD9C541}"/>
                  </a:ext>
                </a:extLst>
              </p:cNvPr>
              <p:cNvSpPr txBox="1"/>
              <p:nvPr/>
            </p:nvSpPr>
            <p:spPr>
              <a:xfrm>
                <a:off x="7677353" y="5854950"/>
                <a:ext cx="366125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Iteratively estimating the lower bound </a:t>
                </a:r>
              </a:p>
              <a:p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CN" altLang="en-US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</m:acc>
                      </m:e>
                      <m:sub>
                        <m:r>
                          <a:rPr lang="en-US" altLang="zh-CN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altLang="zh-CN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altLang="zh-CN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CN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CN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66F3E08-8941-DB45-C781-1E984BD9C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353" y="5854950"/>
                <a:ext cx="3661259" cy="553998"/>
              </a:xfrm>
              <a:prstGeom prst="rect">
                <a:avLst/>
              </a:prstGeom>
              <a:blipFill>
                <a:blip r:embed="rId5"/>
                <a:stretch>
                  <a:fillRect l="-3827" t="-14286" r="-2496" b="-25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Left 11">
            <a:extLst>
              <a:ext uri="{FF2B5EF4-FFF2-40B4-BE49-F238E27FC236}">
                <a16:creationId xmlns:a16="http://schemas.microsoft.com/office/drawing/2014/main" id="{0514C910-8393-9604-DCDE-F52514250AB9}"/>
              </a:ext>
            </a:extLst>
          </p:cNvPr>
          <p:cNvSpPr/>
          <p:nvPr/>
        </p:nvSpPr>
        <p:spPr>
          <a:xfrm rot="16200000">
            <a:off x="8548207" y="4508866"/>
            <a:ext cx="525764" cy="115412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305F6C37-D9FA-E1A2-8348-645576694098}"/>
              </a:ext>
            </a:extLst>
          </p:cNvPr>
          <p:cNvSpPr/>
          <p:nvPr/>
        </p:nvSpPr>
        <p:spPr>
          <a:xfrm rot="20194873">
            <a:off x="6874623" y="5096418"/>
            <a:ext cx="661667" cy="106900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4D17F93A-FF21-404A-6E3D-57744DDEBAFF}"/>
              </a:ext>
            </a:extLst>
          </p:cNvPr>
          <p:cNvSpPr/>
          <p:nvPr/>
        </p:nvSpPr>
        <p:spPr>
          <a:xfrm>
            <a:off x="6880632" y="5969085"/>
            <a:ext cx="661667" cy="106900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820CB0C3-FEEF-E348-F544-0EC34678CDA9}"/>
              </a:ext>
            </a:extLst>
          </p:cNvPr>
          <p:cNvSpPr/>
          <p:nvPr/>
        </p:nvSpPr>
        <p:spPr>
          <a:xfrm rot="1154356">
            <a:off x="6869479" y="4729441"/>
            <a:ext cx="661667" cy="106900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92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/>
      <p:bldP spid="12" grpId="0" animBg="1"/>
      <p:bldP spid="13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148343"/>
            <a:ext cx="10089143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Subroutine 1: Estimating gradient/Jacobian at 𝑝</a:t>
            </a:r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631A7E2-06C3-6B80-D49D-5E94B35CF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68" y="2338619"/>
            <a:ext cx="8810759" cy="35089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67F24C-2940-DB5B-666C-87BBA8BD3B4A}"/>
                  </a:ext>
                </a:extLst>
              </p:cNvPr>
              <p:cNvSpPr txBox="1"/>
              <p:nvPr/>
            </p:nvSpPr>
            <p:spPr>
              <a:xfrm>
                <a:off x="854453" y="1582095"/>
                <a:ext cx="8644654" cy="6677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/>
                  <a:t>This subroutine estimates the Jacobian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and the gradient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by randomly sampling prices (see e.g., </a:t>
                </a:r>
                <a:r>
                  <a:rPr lang="da-DK" dirty="0"/>
                  <a:t>Nemirovskij &amp; Yudin 1983, Flaxman et al. 2005</a:t>
                </a:r>
                <a:r>
                  <a:rPr lang="en-US" dirty="0"/>
                  <a:t>).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67F24C-2940-DB5B-666C-87BBA8BD3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53" y="1582095"/>
                <a:ext cx="8644654" cy="667747"/>
              </a:xfrm>
              <a:prstGeom prst="rect">
                <a:avLst/>
              </a:prstGeom>
              <a:blipFill>
                <a:blip r:embed="rId3"/>
                <a:stretch>
                  <a:fillRect l="-564" t="-4587" b="-14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5918898-74AC-DCEA-184F-C49FDEEA0712}"/>
                  </a:ext>
                </a:extLst>
              </p:cNvPr>
              <p:cNvSpPr txBox="1"/>
              <p:nvPr/>
            </p:nvSpPr>
            <p:spPr>
              <a:xfrm>
                <a:off x="919168" y="5847555"/>
                <a:ext cx="10932521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/>
                  <a:t>Lemma 1</a:t>
                </a:r>
                <a:r>
                  <a:rPr lang="en-US" altLang="zh-CN" dirty="0"/>
                  <a:t>: With high probability, the estimation errors of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are bounded by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5918898-74AC-DCEA-184F-C49FDEEA0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168" y="5847555"/>
                <a:ext cx="10932521" cy="714683"/>
              </a:xfrm>
              <a:prstGeom prst="rect">
                <a:avLst/>
              </a:prstGeom>
              <a:blipFill>
                <a:blip r:embed="rId4"/>
                <a:stretch>
                  <a:fillRect l="-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439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0"/>
            <a:ext cx="10089143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Subroutine 2: Price Search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67F24C-2940-DB5B-666C-87BBA8BD3B4A}"/>
                  </a:ext>
                </a:extLst>
              </p:cNvPr>
              <p:cNvSpPr txBox="1"/>
              <p:nvPr/>
            </p:nvSpPr>
            <p:spPr>
              <a:xfrm>
                <a:off x="688348" y="2589770"/>
                <a:ext cx="3499604" cy="1759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b="1" dirty="0"/>
                  <a:t>The Gradient Descent (GD) exploration phase</a:t>
                </a:r>
                <a:r>
                  <a:rPr lang="en-US" dirty="0"/>
                  <a:t>: Aim to find 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i="1" dirty="0">
                    <a:solidFill>
                      <a:srgbClr val="C00000"/>
                    </a:solidFill>
                  </a:rPr>
                  <a:t>close enough </a:t>
                </a:r>
                <a:r>
                  <a:rPr lang="en-US" dirty="0"/>
                  <a:t>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</m:t>
                        </m:r>
                      </m:sup>
                    </m:sSup>
                  </m:oMath>
                </a14:m>
                <a:r>
                  <a:rPr lang="en-US" dirty="0"/>
                  <a:t> (no need to be rate-optimal for convergence).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67F24C-2940-DB5B-666C-87BBA8BD3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48" y="2589770"/>
                <a:ext cx="3499604" cy="1759328"/>
              </a:xfrm>
              <a:prstGeom prst="rect">
                <a:avLst/>
              </a:prstGeom>
              <a:blipFill>
                <a:blip r:embed="rId2"/>
                <a:stretch>
                  <a:fillRect l="-1568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D9584B-8949-8DFC-883F-AD40B34C1131}"/>
                  </a:ext>
                </a:extLst>
              </p:cNvPr>
              <p:cNvSpPr txBox="1"/>
              <p:nvPr/>
            </p:nvSpPr>
            <p:spPr>
              <a:xfrm>
                <a:off x="688348" y="1113891"/>
                <a:ext cx="9645260" cy="1205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/>
                  <a:t>The main purpose of this subroutine is to find a price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sup>
                    </m:sSup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any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</m:t>
                        </m:r>
                      </m:sup>
                    </m:sSup>
                  </m:oMath>
                </a14:m>
                <a:r>
                  <a:rPr lang="en-US" dirty="0"/>
                  <a:t> in the interior of demand domain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time periods. </a:t>
                </a:r>
              </a:p>
              <a:p>
                <a:endParaRPr lang="en-US" dirty="0"/>
              </a:p>
              <a:p>
                <a:r>
                  <a:rPr lang="en-US" dirty="0"/>
                  <a:t>Two phases: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D9584B-8949-8DFC-883F-AD40B34C1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48" y="1113891"/>
                <a:ext cx="9645260" cy="1205330"/>
              </a:xfrm>
              <a:prstGeom prst="rect">
                <a:avLst/>
              </a:prstGeom>
              <a:blipFill>
                <a:blip r:embed="rId3"/>
                <a:stretch>
                  <a:fillRect l="-569" t="-2538" r="-1011" b="-7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Chart, radar chart&#10;&#10;Description automatically generated">
            <a:extLst>
              <a:ext uri="{FF2B5EF4-FFF2-40B4-BE49-F238E27FC236}">
                <a16:creationId xmlns:a16="http://schemas.microsoft.com/office/drawing/2014/main" id="{2791D637-33FC-1709-3B2A-ED109AC14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952" y="1970843"/>
            <a:ext cx="7971951" cy="424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8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0"/>
            <a:ext cx="10089143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Subroutine 2: Price Search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67F24C-2940-DB5B-666C-87BBA8BD3B4A}"/>
                  </a:ext>
                </a:extLst>
              </p:cNvPr>
              <p:cNvSpPr txBox="1"/>
              <p:nvPr/>
            </p:nvSpPr>
            <p:spPr>
              <a:xfrm>
                <a:off x="688348" y="2589770"/>
                <a:ext cx="3455027" cy="28772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b="1" dirty="0"/>
                  <a:t>The Gradient Descent (GD) exploration phase</a:t>
                </a:r>
                <a:r>
                  <a:rPr lang="en-US" dirty="0"/>
                  <a:t>: Aim to find 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i="1" dirty="0">
                    <a:solidFill>
                      <a:srgbClr val="C00000"/>
                    </a:solidFill>
                  </a:rPr>
                  <a:t>close enough </a:t>
                </a:r>
                <a:r>
                  <a:rPr lang="en-US" dirty="0"/>
                  <a:t>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</m:t>
                        </m:r>
                      </m:sup>
                    </m:sSup>
                  </m:oMath>
                </a14:m>
                <a:r>
                  <a:rPr lang="en-US" dirty="0"/>
                  <a:t> (no need to be rate-optimal for convergence).</a:t>
                </a:r>
              </a:p>
              <a:p>
                <a:pPr marL="342900" indent="-342900">
                  <a:buAutoNum type="arabicPeriod"/>
                </a:pPr>
                <a:endParaRPr lang="en-US" dirty="0"/>
              </a:p>
              <a:p>
                <a:pPr marL="342900" indent="-342900">
                  <a:buAutoNum type="arabicPeriod"/>
                </a:pPr>
                <a:r>
                  <a:rPr lang="en-US" b="1" dirty="0"/>
                  <a:t>Jacobian Iteration phase</a:t>
                </a:r>
                <a:r>
                  <a:rPr lang="en-US" dirty="0"/>
                  <a:t>: Starting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, find prices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dirty="0"/>
                  <a:t> in each iteration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converging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i="1" dirty="0">
                    <a:solidFill>
                      <a:srgbClr val="C00000"/>
                    </a:solidFill>
                  </a:rPr>
                  <a:t>much more rapidly</a:t>
                </a:r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67F24C-2940-DB5B-666C-87BBA8BD3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48" y="2589770"/>
                <a:ext cx="3455027" cy="2877263"/>
              </a:xfrm>
              <a:prstGeom prst="rect">
                <a:avLst/>
              </a:prstGeom>
              <a:blipFill>
                <a:blip r:embed="rId2"/>
                <a:stretch>
                  <a:fillRect l="-1587" t="-1271" r="-176" b="-2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D9584B-8949-8DFC-883F-AD40B34C1131}"/>
                  </a:ext>
                </a:extLst>
              </p:cNvPr>
              <p:cNvSpPr txBox="1"/>
              <p:nvPr/>
            </p:nvSpPr>
            <p:spPr>
              <a:xfrm>
                <a:off x="688348" y="1113891"/>
                <a:ext cx="9645260" cy="1205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/>
                  <a:t>The main purpose of this subroutine is to find a price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sup>
                    </m:sSup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any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</m:t>
                        </m:r>
                      </m:sup>
                    </m:sSup>
                  </m:oMath>
                </a14:m>
                <a:r>
                  <a:rPr lang="en-US" dirty="0"/>
                  <a:t> in the interior of demand domain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time periods. </a:t>
                </a:r>
              </a:p>
              <a:p>
                <a:endParaRPr lang="en-US" dirty="0"/>
              </a:p>
              <a:p>
                <a:r>
                  <a:rPr lang="en-US" dirty="0"/>
                  <a:t>Two phases: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D9584B-8949-8DFC-883F-AD40B34C1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48" y="1113891"/>
                <a:ext cx="9645260" cy="1205330"/>
              </a:xfrm>
              <a:prstGeom prst="rect">
                <a:avLst/>
              </a:prstGeom>
              <a:blipFill>
                <a:blip r:embed="rId3"/>
                <a:stretch>
                  <a:fillRect l="-569" t="-2538" r="-1011" b="-7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8C6F71C7-61E2-335E-2328-3E98B708C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498" y="1499067"/>
            <a:ext cx="5589051" cy="527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2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326" y="292964"/>
            <a:ext cx="10089143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Subroutine 2 guarantees sufficient accuracy of estimated price, Jacobian, and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D9584B-8949-8DFC-883F-AD40B34C1131}"/>
                  </a:ext>
                </a:extLst>
              </p:cNvPr>
              <p:cNvSpPr txBox="1"/>
              <p:nvPr/>
            </p:nvSpPr>
            <p:spPr>
              <a:xfrm>
                <a:off x="617326" y="2041871"/>
                <a:ext cx="9645260" cy="36715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/>
                  <a:t>Corollary 1: </a:t>
                </a:r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#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#</m:t>
                        </m:r>
                      </m:sup>
                    </m:sSup>
                  </m:oMath>
                </a14:m>
                <a:r>
                  <a:rPr lang="en-US" dirty="0"/>
                  <a:t> be the final output of Subroutine/Algorithm 2. With high probability, </a:t>
                </a:r>
              </a:p>
              <a:p>
                <a:endParaRPr lang="en-US" dirty="0"/>
              </a:p>
              <a:p>
                <a:pPr marL="342900" indent="-342900">
                  <a:buAutoNum type="arabicPeriod"/>
                </a:pPr>
                <a:r>
                  <a:rPr lang="en-US" dirty="0"/>
                  <a:t>The estimation error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#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#</m:t>
                        </m:r>
                      </m:sup>
                    </m:sSup>
                  </m:oMath>
                </a14:m>
                <a:r>
                  <a:rPr lang="en-US" dirty="0"/>
                  <a:t> is at most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1.25</m:t>
                            </m:r>
                          </m:sup>
                        </m:sSup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sup>
                        </m:sSubSup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/>
              </a:p>
              <a:p>
                <a:pPr marL="342900" indent="-342900">
                  <a:buAutoNum type="arabicPeriod"/>
                </a:pPr>
                <a:endParaRPr lang="en-US" dirty="0"/>
              </a:p>
              <a:p>
                <a:pPr marL="342900" indent="-342900">
                  <a:buAutoNum type="arabicPeriod"/>
                </a:pPr>
                <a:endParaRPr lang="en-US" dirty="0"/>
              </a:p>
              <a:p>
                <a:pPr marL="342900" indent="-342900">
                  <a:buAutoNum type="arabicPeriod"/>
                </a:pPr>
                <a:r>
                  <a:rPr lang="en-US" dirty="0"/>
                  <a:t>The expected demand deviation (compared with constantly charging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sup>
                    </m:sSup>
                  </m:oMath>
                </a14:m>
                <a:r>
                  <a:rPr lang="en-US" dirty="0"/>
                  <a:t>) during applying the algorithm is at most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.5</m:t>
                        </m:r>
                      </m:sup>
                    </m:s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342900" indent="-342900">
                  <a:buAutoNum type="arabicPeriod"/>
                </a:pPr>
                <a:endParaRPr lang="en-US" dirty="0"/>
              </a:p>
              <a:p>
                <a:pPr marL="342900" indent="-342900">
                  <a:buAutoNum type="arabicPeriod"/>
                </a:pP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Therefore, according to Corollary 1 we have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̂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#</m:t>
                        </m:r>
                      </m:sup>
                    </m:sSup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#</m:t>
                        </m:r>
                      </m:sup>
                    </m:sSup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by chain rule and inverse function theorem.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D9584B-8949-8DFC-883F-AD40B34C1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26" y="2041871"/>
                <a:ext cx="9645260" cy="3671518"/>
              </a:xfrm>
              <a:prstGeom prst="rect">
                <a:avLst/>
              </a:prstGeom>
              <a:blipFill>
                <a:blip r:embed="rId2"/>
                <a:stretch>
                  <a:fillRect l="-506" t="-831" b="-18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902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8" y="148343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Our algorithm: a </a:t>
            </a:r>
            <a:r>
              <a:rPr lang="en-US" sz="4000" dirty="0">
                <a:solidFill>
                  <a:srgbClr val="C00000"/>
                </a:solidFill>
              </a:rPr>
              <a:t>robust ellipsoid method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 for NRM with nonparametric demand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C7F51311-A564-E36B-D0F8-8F01320B2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04" y="2699448"/>
            <a:ext cx="7001756" cy="24044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33BD1F-5242-FC57-8ED9-A9F23CD7D1F4}"/>
                  </a:ext>
                </a:extLst>
              </p:cNvPr>
              <p:cNvSpPr txBox="1"/>
              <p:nvPr/>
            </p:nvSpPr>
            <p:spPr>
              <a:xfrm>
                <a:off x="2432482" y="1666169"/>
                <a:ext cx="8034292" cy="860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1600" dirty="0"/>
                  <a:t> not in demand domain,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1600" dirty="0"/>
                  <a:t> such that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600" dirty="0"/>
                  <a:t> for all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/>
                  <a:t> in demand domain.</a:t>
                </a:r>
              </a:p>
              <a:p>
                <a:r>
                  <a:rPr lang="en-US" sz="1600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,∙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sz="1600" dirty="0"/>
                  <a:t>, then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,∙</m:t>
                        </m:r>
                      </m:sub>
                    </m:sSub>
                  </m:oMath>
                </a14:m>
                <a:endParaRPr lang="en-US" sz="16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33BD1F-5242-FC57-8ED9-A9F23CD7D1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482" y="1666169"/>
                <a:ext cx="8034292" cy="860428"/>
              </a:xfrm>
              <a:prstGeom prst="rect">
                <a:avLst/>
              </a:prstGeom>
              <a:blipFill>
                <a:blip r:embed="rId3"/>
                <a:stretch>
                  <a:fillRect l="-379" t="-2128" b="-70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row: Curved Left 15">
            <a:extLst>
              <a:ext uri="{FF2B5EF4-FFF2-40B4-BE49-F238E27FC236}">
                <a16:creationId xmlns:a16="http://schemas.microsoft.com/office/drawing/2014/main" id="{786B5D43-C918-7DAD-C4E4-C917289B755C}"/>
              </a:ext>
            </a:extLst>
          </p:cNvPr>
          <p:cNvSpPr/>
          <p:nvPr/>
        </p:nvSpPr>
        <p:spPr>
          <a:xfrm rot="13427904">
            <a:off x="1423310" y="1609735"/>
            <a:ext cx="536606" cy="1492465"/>
          </a:xfrm>
          <a:prstGeom prst="curvedLeftArrow">
            <a:avLst>
              <a:gd name="adj1" fmla="val 18668"/>
              <a:gd name="adj2" fmla="val 50000"/>
              <a:gd name="adj3" fmla="val 25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Arrow: Curved Left 16">
            <a:extLst>
              <a:ext uri="{FF2B5EF4-FFF2-40B4-BE49-F238E27FC236}">
                <a16:creationId xmlns:a16="http://schemas.microsoft.com/office/drawing/2014/main" id="{3817B0F2-D9CF-09C3-81AA-C390546F1722}"/>
              </a:ext>
            </a:extLst>
          </p:cNvPr>
          <p:cNvSpPr/>
          <p:nvPr/>
        </p:nvSpPr>
        <p:spPr>
          <a:xfrm rot="19525920" flipH="1">
            <a:off x="1353669" y="4727277"/>
            <a:ext cx="536606" cy="1492465"/>
          </a:xfrm>
          <a:prstGeom prst="curvedLeftArrow">
            <a:avLst>
              <a:gd name="adj1" fmla="val 18668"/>
              <a:gd name="adj2" fmla="val 50000"/>
              <a:gd name="adj3" fmla="val 25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5A52427-AD67-2F8A-D647-CEE4ACC0843D}"/>
                  </a:ext>
                </a:extLst>
              </p:cNvPr>
              <p:cNvSpPr txBox="1"/>
              <p:nvPr/>
            </p:nvSpPr>
            <p:spPr>
              <a:xfrm>
                <a:off x="2266307" y="5276699"/>
                <a:ext cx="8653227" cy="1215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For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=1,2,…,</m:t>
                    </m:r>
                  </m:oMath>
                </a14:m>
                <a:r>
                  <a:rPr lang="en-US" sz="1600" dirty="0"/>
                  <a:t> 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⁡{</m:t>
                    </m:r>
                    <m:acc>
                      <m:accPr>
                        <m:chr m:val="̃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  <m:sSubSup>
                          <m:sSub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bSup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̃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7.8</m:t>
                        </m:r>
                      </m:sup>
                    </m:sSup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1/4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1600" dirty="0"/>
              </a:p>
              <a:p>
                <a:r>
                  <a:rPr lang="en-US" sz="1600" dirty="0"/>
                  <a:t>Invoke Subroutine 2 with 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</m:oMath>
                </a14:m>
                <a:r>
                  <a:rPr lang="en-US" sz="1600" dirty="0"/>
                  <a:t> and get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1600" dirty="0"/>
              </a:p>
              <a:p>
                <a:r>
                  <a:rPr lang="en-US" sz="1600" dirty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600" dirty="0"/>
                  <a:t>, and 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600" dirty="0"/>
                  <a:t> a (high probability) lower bound of revenue gap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1600" i="1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endParaRPr lang="en-US" sz="1600" dirty="0"/>
              </a:p>
              <a:p>
                <a:r>
                  <a:rPr lang="en-US" sz="16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600" dirty="0"/>
                  <a:t>, take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600" dirty="0"/>
                  <a:t> and exit for loop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5A52427-AD67-2F8A-D647-CEE4ACC084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307" y="5276699"/>
                <a:ext cx="8653227" cy="1215717"/>
              </a:xfrm>
              <a:prstGeom prst="rect">
                <a:avLst/>
              </a:prstGeom>
              <a:blipFill>
                <a:blip r:embed="rId4"/>
                <a:stretch>
                  <a:fillRect l="-423" b="-45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108E08A-F827-42AE-D9D0-4DA9121FC111}"/>
                  </a:ext>
                </a:extLst>
              </p:cNvPr>
              <p:cNvSpPr txBox="1"/>
              <p:nvPr/>
            </p:nvSpPr>
            <p:spPr>
              <a:xfrm>
                <a:off x="7808580" y="3536740"/>
                <a:ext cx="3838924" cy="685252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Theorem 1</a:t>
                </a:r>
                <a:r>
                  <a:rPr lang="en-US" dirty="0"/>
                  <a:t>: Given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sufficiently large,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Reg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3.5</m:t>
                        </m:r>
                      </m:sup>
                    </m:sSup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108E08A-F827-42AE-D9D0-4DA9121FC1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580" y="3536740"/>
                <a:ext cx="3838924" cy="685252"/>
              </a:xfrm>
              <a:prstGeom prst="rect">
                <a:avLst/>
              </a:prstGeom>
              <a:blipFill>
                <a:blip r:embed="rId5"/>
                <a:stretch>
                  <a:fillRect l="-1264" t="-3448" b="-9483"/>
                </a:stretch>
              </a:blipFill>
              <a:ln w="190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373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  <p:bldP spid="17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715" y="174976"/>
            <a:ext cx="881963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Conclusion and more open questions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822351-18D3-A65C-DF2D-E878514067A3}"/>
                  </a:ext>
                </a:extLst>
              </p:cNvPr>
              <p:cNvSpPr txBox="1"/>
              <p:nvPr/>
            </p:nvSpPr>
            <p:spPr>
              <a:xfrm>
                <a:off x="661715" y="1653117"/>
                <a:ext cx="9645260" cy="42734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/>
                  <a:t>We are the first to give a demand learning algorithm for NRM problem under mild technical assumptions satisfying the following three objectives:</a:t>
                </a:r>
              </a:p>
              <a:p>
                <a:endParaRPr lang="en-US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i="1" dirty="0">
                    <a:solidFill>
                      <a:srgbClr val="C00000"/>
                    </a:solidFill>
                  </a:rPr>
                  <a:t>Objective I</a:t>
                </a:r>
                <a:r>
                  <a:rPr lang="en-US" dirty="0"/>
                  <a:t>: nonparametric demand learning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i="1" dirty="0">
                    <a:solidFill>
                      <a:srgbClr val="C00000"/>
                    </a:solidFill>
                  </a:rPr>
                  <a:t>Objective II</a:t>
                </a:r>
                <a:r>
                  <a:rPr lang="en-US" dirty="0"/>
                  <a:t>: polynomial regret in products and resources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i="1" dirty="0">
                    <a:solidFill>
                      <a:srgbClr val="C00000"/>
                    </a:solidFill>
                  </a:rPr>
                  <a:t>Objective III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rad>
                  </m:oMath>
                </a14:m>
                <a:r>
                  <a:rPr lang="en-US" dirty="0"/>
                  <a:t> regret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Our algorithm is based on a robust ellipsoid method instead of gradient-descent type of algorithms.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i="1" dirty="0"/>
                  <a:t>Open questions: </a:t>
                </a:r>
                <a:r>
                  <a:rPr lang="en-US" dirty="0"/>
                  <a:t>non-smooth demand function, strong concavity of revenue (</a:t>
                </a:r>
                <a:r>
                  <a:rPr lang="en-US" dirty="0" err="1"/>
                  <a:t>w.r.t.</a:t>
                </a:r>
                <a:r>
                  <a:rPr lang="en-US" dirty="0"/>
                  <a:t> demand) is relaxed, ……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822351-18D3-A65C-DF2D-E878514067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715" y="1653117"/>
                <a:ext cx="9645260" cy="4273414"/>
              </a:xfrm>
              <a:prstGeom prst="rect">
                <a:avLst/>
              </a:prstGeom>
              <a:blipFill>
                <a:blip r:embed="rId2"/>
                <a:stretch>
                  <a:fillRect l="-569" t="-713" r="-1011" b="-12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398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BDAF4C-6E3A-403B-A52B-369E6CE39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290" y="2340524"/>
            <a:ext cx="57934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Thank you!</a:t>
            </a:r>
            <a:br>
              <a:rPr lang="en-US" sz="3600" b="1" dirty="0"/>
            </a:br>
            <a:br>
              <a:rPr lang="en-US" sz="3600" b="1" dirty="0"/>
            </a:br>
            <a:r>
              <a:rPr lang="en-US" sz="3600" b="1" dirty="0"/>
              <a:t>Comments and questions?</a:t>
            </a:r>
          </a:p>
          <a:p>
            <a:pPr algn="ctr"/>
            <a:br>
              <a:rPr lang="en-US" sz="3600" b="1" dirty="0"/>
            </a:br>
            <a:r>
              <a:rPr lang="en-US" sz="3600" b="1" i="1" dirty="0"/>
              <a:t>Email: sentao.miao@mcgill.ca</a:t>
            </a:r>
          </a:p>
        </p:txBody>
      </p:sp>
      <p:pic>
        <p:nvPicPr>
          <p:cNvPr id="7" name="Picture 513">
            <a:extLst>
              <a:ext uri="{FF2B5EF4-FFF2-40B4-BE49-F238E27FC236}">
                <a16:creationId xmlns:a16="http://schemas.microsoft.com/office/drawing/2014/main" id="{9932720E-224B-41A3-9C7C-23DD40795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82436" y="853357"/>
            <a:ext cx="5135686" cy="83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anufacturing and Service Operations Management Conference 2021: Indiana  University">
            <a:extLst>
              <a:ext uri="{FF2B5EF4-FFF2-40B4-BE49-F238E27FC236}">
                <a16:creationId xmlns:a16="http://schemas.microsoft.com/office/drawing/2014/main" id="{B5FDC96D-7377-30E6-A194-F46966996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28" y="944956"/>
            <a:ext cx="42576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43730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8162</TotalTime>
  <Words>1999</Words>
  <Application>Microsoft Office PowerPoint</Application>
  <PresentationFormat>Widescreen</PresentationFormat>
  <Paragraphs>214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Retrospect</vt:lpstr>
      <vt:lpstr>Office Theme</vt:lpstr>
      <vt:lpstr>Network Revenue Management with  Nonparametric Demand Learning:  sqrt{T}-regret and Polynomial Dimension Dependency</vt:lpstr>
      <vt:lpstr>A classical NRM problem with demand learning</vt:lpstr>
      <vt:lpstr>Retailer aims to maximize cumulative revenue with unknown demand</vt:lpstr>
      <vt:lpstr>Our research question includes three objectives</vt:lpstr>
      <vt:lpstr>Many applications of NRM in real life</vt:lpstr>
      <vt:lpstr>This problem becomes difficult with     very mild technical assumptions</vt:lpstr>
      <vt:lpstr>Previous efforts of solving this problem</vt:lpstr>
      <vt:lpstr>Previous efforts of solving this problem</vt:lpstr>
      <vt:lpstr>Summary of methods used in previous literature</vt:lpstr>
      <vt:lpstr>Summary of methods used in previous literature</vt:lpstr>
      <vt:lpstr>Summary of methods used in previous literature</vt:lpstr>
      <vt:lpstr>My (unpopular) opinion: ellipsoid method is a somewhat “high dimensional bisection search” </vt:lpstr>
      <vt:lpstr>My (unpopular) opinion: ellipsoid method is a somewhat “high dimensional bisection search” </vt:lpstr>
      <vt:lpstr>Our algorithm: a robust ellipsoid method for NRM with nonparametric demand</vt:lpstr>
      <vt:lpstr>The high-level idea why our algorithm works</vt:lpstr>
      <vt:lpstr>Key challenges of our algorithm</vt:lpstr>
      <vt:lpstr>Subroutine 1: Estimating gradient/Jacobian at 𝑝</vt:lpstr>
      <vt:lpstr>Subroutine 2: Price Search</vt:lpstr>
      <vt:lpstr>Subroutine 2: Price Search</vt:lpstr>
      <vt:lpstr>Subroutine 2 guarantees sufficient accuracy of estimated price, Jacobian, and gradient</vt:lpstr>
      <vt:lpstr>Our algorithm: a robust ellipsoid method for NRM with nonparametric demand</vt:lpstr>
      <vt:lpstr>Conclusion and more open questions</vt:lpstr>
      <vt:lpstr>Thank you!  Comments and questions?  Email: sentao.miao@mcgill.ca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“Small Data” Challenge in the Big Data Era  - A Case of Dynamic Pricing in Alibaba</dc:title>
  <dc:creator>Sentao Miao</dc:creator>
  <cp:lastModifiedBy>Sentao Miao</cp:lastModifiedBy>
  <cp:revision>202</cp:revision>
  <dcterms:created xsi:type="dcterms:W3CDTF">2021-03-24T00:09:50Z</dcterms:created>
  <dcterms:modified xsi:type="dcterms:W3CDTF">2022-06-20T20:08:23Z</dcterms:modified>
</cp:coreProperties>
</file>